
<file path=[Content_Types].xml><?xml version="1.0" encoding="utf-8"?>
<Types xmlns="http://schemas.openxmlformats.org/package/2006/content-types">
  <Default Extension="xml" ContentType="application/xml"/>
  <Default Extension="wmf" ContentType="image/x-wmf"/>
  <Default Extension="jpeg" ContentType="image/jpeg"/>
  <Default Extension="rels" ContentType="application/vnd.openxmlformats-package.relationships+xml"/>
  <Default Extension="emf" ContentType="image/x-emf"/>
  <Default Extension="xlsx" ContentType="application/vnd.openxmlformats-officedocument.spreadsheetml.sheet"/>
  <Default Extension="vml" ContentType="application/vnd.openxmlformats-officedocument.vmlDrawing"/>
  <Default Extension="gif" ContentType="image/gif"/>
  <Default Extension="docx" ContentType="application/vnd.openxmlformats-officedocument.wordprocessingml.document"/>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5.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6.xml" ContentType="application/vnd.openxmlformats-officedocument.theme+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notesSlides/notesSlide6.xml" ContentType="application/vnd.openxmlformats-officedocument.presentationml.notesSlide+xml"/>
  <Override PartName="/ppt/charts/chart2.xml" ContentType="application/vnd.openxmlformats-officedocument.drawingml.chart+xml"/>
  <Override PartName="/ppt/charts/chart3.xml" ContentType="application/vnd.openxmlformats-officedocument.drawingml.chart+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embeddings/oleObject1.bin" ContentType="application/vnd.openxmlformats-officedocument.oleObject"/>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embeddings/oleObject2.bin" ContentType="application/vnd.openxmlformats-officedocument.oleObject"/>
  <Override PartName="/ppt/notesSlides/notesSlide65.xml" ContentType="application/vnd.openxmlformats-officedocument.presentationml.notesSlide+xml"/>
  <Override PartName="/ppt/notesSlides/notesSlide66.xml" ContentType="application/vnd.openxmlformats-officedocument.presentationml.notesSlide+xml"/>
  <Override PartName="/ppt/embeddings/oleObject3.bin" ContentType="application/vnd.openxmlformats-officedocument.oleObject"/>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 id="2147483682" r:id="rId3"/>
    <p:sldMasterId id="2147483687" r:id="rId4"/>
    <p:sldMasterId id="2147483700" r:id="rId5"/>
    <p:sldMasterId id="2147483713" r:id="rId6"/>
    <p:sldMasterId id="2147483725" r:id="rId7"/>
  </p:sldMasterIdLst>
  <p:notesMasterIdLst>
    <p:notesMasterId r:id="rId80"/>
  </p:notesMasterIdLst>
  <p:sldIdLst>
    <p:sldId id="369" r:id="rId8"/>
    <p:sldId id="262" r:id="rId9"/>
    <p:sldId id="320" r:id="rId10"/>
    <p:sldId id="263" r:id="rId11"/>
    <p:sldId id="264" r:id="rId12"/>
    <p:sldId id="304" r:id="rId13"/>
    <p:sldId id="290" r:id="rId14"/>
    <p:sldId id="289" r:id="rId15"/>
    <p:sldId id="291" r:id="rId16"/>
    <p:sldId id="292" r:id="rId17"/>
    <p:sldId id="327" r:id="rId18"/>
    <p:sldId id="367" r:id="rId19"/>
    <p:sldId id="324" r:id="rId20"/>
    <p:sldId id="329" r:id="rId21"/>
    <p:sldId id="330" r:id="rId22"/>
    <p:sldId id="331" r:id="rId23"/>
    <p:sldId id="332" r:id="rId24"/>
    <p:sldId id="333" r:id="rId25"/>
    <p:sldId id="334" r:id="rId26"/>
    <p:sldId id="335" r:id="rId27"/>
    <p:sldId id="336" r:id="rId28"/>
    <p:sldId id="337" r:id="rId29"/>
    <p:sldId id="338" r:id="rId30"/>
    <p:sldId id="339" r:id="rId31"/>
    <p:sldId id="340" r:id="rId32"/>
    <p:sldId id="341" r:id="rId33"/>
    <p:sldId id="342" r:id="rId34"/>
    <p:sldId id="343" r:id="rId35"/>
    <p:sldId id="344" r:id="rId36"/>
    <p:sldId id="365" r:id="rId37"/>
    <p:sldId id="345" r:id="rId38"/>
    <p:sldId id="370" r:id="rId39"/>
    <p:sldId id="346" r:id="rId40"/>
    <p:sldId id="359" r:id="rId41"/>
    <p:sldId id="362" r:id="rId42"/>
    <p:sldId id="356" r:id="rId43"/>
    <p:sldId id="357" r:id="rId44"/>
    <p:sldId id="358" r:id="rId45"/>
    <p:sldId id="360" r:id="rId46"/>
    <p:sldId id="368" r:id="rId47"/>
    <p:sldId id="366" r:id="rId48"/>
    <p:sldId id="349" r:id="rId49"/>
    <p:sldId id="355" r:id="rId50"/>
    <p:sldId id="266" r:id="rId51"/>
    <p:sldId id="267" r:id="rId52"/>
    <p:sldId id="282" r:id="rId53"/>
    <p:sldId id="283" r:id="rId54"/>
    <p:sldId id="284" r:id="rId55"/>
    <p:sldId id="281" r:id="rId56"/>
    <p:sldId id="293" r:id="rId57"/>
    <p:sldId id="294" r:id="rId58"/>
    <p:sldId id="303" r:id="rId59"/>
    <p:sldId id="297" r:id="rId60"/>
    <p:sldId id="295" r:id="rId61"/>
    <p:sldId id="296" r:id="rId62"/>
    <p:sldId id="302" r:id="rId63"/>
    <p:sldId id="299" r:id="rId64"/>
    <p:sldId id="277" r:id="rId65"/>
    <p:sldId id="270" r:id="rId66"/>
    <p:sldId id="271" r:id="rId67"/>
    <p:sldId id="272" r:id="rId68"/>
    <p:sldId id="273" r:id="rId69"/>
    <p:sldId id="305" r:id="rId70"/>
    <p:sldId id="274" r:id="rId71"/>
    <p:sldId id="287" r:id="rId72"/>
    <p:sldId id="275" r:id="rId73"/>
    <p:sldId id="276" r:id="rId74"/>
    <p:sldId id="285" r:id="rId75"/>
    <p:sldId id="268" r:id="rId76"/>
    <p:sldId id="269" r:id="rId77"/>
    <p:sldId id="312" r:id="rId78"/>
    <p:sldId id="321" r:id="rId79"/>
  </p:sldIdLst>
  <p:sldSz cx="9144000" cy="6858000" type="screen4x3"/>
  <p:notesSz cx="68580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CC66"/>
    <a:srgbClr val="FF9933"/>
    <a:srgbClr val="CC00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5325" autoAdjust="0"/>
    <p:restoredTop sz="87455" autoAdjust="0"/>
  </p:normalViewPr>
  <p:slideViewPr>
    <p:cSldViewPr>
      <p:cViewPr>
        <p:scale>
          <a:sx n="50" d="100"/>
          <a:sy n="50" d="100"/>
        </p:scale>
        <p:origin x="-1632" y="-976"/>
      </p:cViewPr>
      <p:guideLst>
        <p:guide orient="horz" pos="2160"/>
        <p:guide pos="2880"/>
      </p:guideLst>
    </p:cSldViewPr>
  </p:slideViewPr>
  <p:notesTextViewPr>
    <p:cViewPr>
      <p:scale>
        <a:sx n="1" d="1"/>
        <a:sy n="1" d="1"/>
      </p:scale>
      <p:origin x="0" y="0"/>
    </p:cViewPr>
  </p:notesTextViewPr>
  <p:sorterViewPr>
    <p:cViewPr>
      <p:scale>
        <a:sx n="100" d="100"/>
        <a:sy n="100" d="100"/>
      </p:scale>
      <p:origin x="0" y="20160"/>
    </p:cViewPr>
  </p:sorterViewPr>
  <p:notesViewPr>
    <p:cSldViewPr>
      <p:cViewPr varScale="1">
        <p:scale>
          <a:sx n="55" d="100"/>
          <a:sy n="55" d="100"/>
        </p:scale>
        <p:origin x="-2856" y="-90"/>
      </p:cViewPr>
      <p:guideLst>
        <p:guide orient="horz" pos="2928"/>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63" Type="http://schemas.openxmlformats.org/officeDocument/2006/relationships/slide" Target="slides/slide56.xml"/><Relationship Id="rId64" Type="http://schemas.openxmlformats.org/officeDocument/2006/relationships/slide" Target="slides/slide57.xml"/><Relationship Id="rId65" Type="http://schemas.openxmlformats.org/officeDocument/2006/relationships/slide" Target="slides/slide58.xml"/><Relationship Id="rId66" Type="http://schemas.openxmlformats.org/officeDocument/2006/relationships/slide" Target="slides/slide59.xml"/><Relationship Id="rId67" Type="http://schemas.openxmlformats.org/officeDocument/2006/relationships/slide" Target="slides/slide60.xml"/><Relationship Id="rId68" Type="http://schemas.openxmlformats.org/officeDocument/2006/relationships/slide" Target="slides/slide61.xml"/><Relationship Id="rId69" Type="http://schemas.openxmlformats.org/officeDocument/2006/relationships/slide" Target="slides/slide62.xml"/><Relationship Id="rId50" Type="http://schemas.openxmlformats.org/officeDocument/2006/relationships/slide" Target="slides/slide43.xml"/><Relationship Id="rId51" Type="http://schemas.openxmlformats.org/officeDocument/2006/relationships/slide" Target="slides/slide44.xml"/><Relationship Id="rId52" Type="http://schemas.openxmlformats.org/officeDocument/2006/relationships/slide" Target="slides/slide45.xml"/><Relationship Id="rId53" Type="http://schemas.openxmlformats.org/officeDocument/2006/relationships/slide" Target="slides/slide46.xml"/><Relationship Id="rId54" Type="http://schemas.openxmlformats.org/officeDocument/2006/relationships/slide" Target="slides/slide47.xml"/><Relationship Id="rId55" Type="http://schemas.openxmlformats.org/officeDocument/2006/relationships/slide" Target="slides/slide48.xml"/><Relationship Id="rId56" Type="http://schemas.openxmlformats.org/officeDocument/2006/relationships/slide" Target="slides/slide49.xml"/><Relationship Id="rId57" Type="http://schemas.openxmlformats.org/officeDocument/2006/relationships/slide" Target="slides/slide50.xml"/><Relationship Id="rId58" Type="http://schemas.openxmlformats.org/officeDocument/2006/relationships/slide" Target="slides/slide51.xml"/><Relationship Id="rId59" Type="http://schemas.openxmlformats.org/officeDocument/2006/relationships/slide" Target="slides/slide52.xml"/><Relationship Id="rId40" Type="http://schemas.openxmlformats.org/officeDocument/2006/relationships/slide" Target="slides/slide33.xml"/><Relationship Id="rId41" Type="http://schemas.openxmlformats.org/officeDocument/2006/relationships/slide" Target="slides/slide34.xml"/><Relationship Id="rId42" Type="http://schemas.openxmlformats.org/officeDocument/2006/relationships/slide" Target="slides/slide35.xml"/><Relationship Id="rId43" Type="http://schemas.openxmlformats.org/officeDocument/2006/relationships/slide" Target="slides/slide36.xml"/><Relationship Id="rId44" Type="http://schemas.openxmlformats.org/officeDocument/2006/relationships/slide" Target="slides/slide37.xml"/><Relationship Id="rId45" Type="http://schemas.openxmlformats.org/officeDocument/2006/relationships/slide" Target="slides/slide38.xml"/><Relationship Id="rId46" Type="http://schemas.openxmlformats.org/officeDocument/2006/relationships/slide" Target="slides/slide39.xml"/><Relationship Id="rId47" Type="http://schemas.openxmlformats.org/officeDocument/2006/relationships/slide" Target="slides/slide40.xml"/><Relationship Id="rId48" Type="http://schemas.openxmlformats.org/officeDocument/2006/relationships/slide" Target="slides/slide41.xml"/><Relationship Id="rId49" Type="http://schemas.openxmlformats.org/officeDocument/2006/relationships/slide" Target="slides/slide42.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6" Type="http://schemas.openxmlformats.org/officeDocument/2006/relationships/slideMaster" Target="slideMasters/slideMaster6.xml"/><Relationship Id="rId7" Type="http://schemas.openxmlformats.org/officeDocument/2006/relationships/slideMaster" Target="slideMasters/slideMaster7.xml"/><Relationship Id="rId8" Type="http://schemas.openxmlformats.org/officeDocument/2006/relationships/slide" Target="slides/slide1.xml"/><Relationship Id="rId9" Type="http://schemas.openxmlformats.org/officeDocument/2006/relationships/slide" Target="slides/slide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Relationship Id="rId34" Type="http://schemas.openxmlformats.org/officeDocument/2006/relationships/slide" Target="slides/slide27.xml"/><Relationship Id="rId35" Type="http://schemas.openxmlformats.org/officeDocument/2006/relationships/slide" Target="slides/slide28.xml"/><Relationship Id="rId36" Type="http://schemas.openxmlformats.org/officeDocument/2006/relationships/slide" Target="slides/slide29.xml"/><Relationship Id="rId37" Type="http://schemas.openxmlformats.org/officeDocument/2006/relationships/slide" Target="slides/slide30.xml"/><Relationship Id="rId38" Type="http://schemas.openxmlformats.org/officeDocument/2006/relationships/slide" Target="slides/slide31.xml"/><Relationship Id="rId39" Type="http://schemas.openxmlformats.org/officeDocument/2006/relationships/slide" Target="slides/slide32.xml"/><Relationship Id="rId80" Type="http://schemas.openxmlformats.org/officeDocument/2006/relationships/notesMaster" Target="notesMasters/notesMaster1.xml"/><Relationship Id="rId81" Type="http://schemas.openxmlformats.org/officeDocument/2006/relationships/printerSettings" Target="printerSettings/printerSettings1.bin"/><Relationship Id="rId82" Type="http://schemas.openxmlformats.org/officeDocument/2006/relationships/presProps" Target="presProps.xml"/><Relationship Id="rId83" Type="http://schemas.openxmlformats.org/officeDocument/2006/relationships/viewProps" Target="viewProps.xml"/><Relationship Id="rId84" Type="http://schemas.openxmlformats.org/officeDocument/2006/relationships/theme" Target="theme/theme1.xml"/><Relationship Id="rId85" Type="http://schemas.openxmlformats.org/officeDocument/2006/relationships/tableStyles" Target="tableStyles.xml"/><Relationship Id="rId70" Type="http://schemas.openxmlformats.org/officeDocument/2006/relationships/slide" Target="slides/slide63.xml"/><Relationship Id="rId71" Type="http://schemas.openxmlformats.org/officeDocument/2006/relationships/slide" Target="slides/slide64.xml"/><Relationship Id="rId72" Type="http://schemas.openxmlformats.org/officeDocument/2006/relationships/slide" Target="slides/slide65.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73" Type="http://schemas.openxmlformats.org/officeDocument/2006/relationships/slide" Target="slides/slide66.xml"/><Relationship Id="rId74" Type="http://schemas.openxmlformats.org/officeDocument/2006/relationships/slide" Target="slides/slide67.xml"/><Relationship Id="rId75" Type="http://schemas.openxmlformats.org/officeDocument/2006/relationships/slide" Target="slides/slide68.xml"/><Relationship Id="rId76" Type="http://schemas.openxmlformats.org/officeDocument/2006/relationships/slide" Target="slides/slide69.xml"/><Relationship Id="rId77" Type="http://schemas.openxmlformats.org/officeDocument/2006/relationships/slide" Target="slides/slide70.xml"/><Relationship Id="rId78" Type="http://schemas.openxmlformats.org/officeDocument/2006/relationships/slide" Target="slides/slide71.xml"/><Relationship Id="rId79" Type="http://schemas.openxmlformats.org/officeDocument/2006/relationships/slide" Target="slides/slide72.xml"/><Relationship Id="rId60" Type="http://schemas.openxmlformats.org/officeDocument/2006/relationships/slide" Target="slides/slide53.xml"/><Relationship Id="rId61" Type="http://schemas.openxmlformats.org/officeDocument/2006/relationships/slide" Target="slides/slide54.xml"/><Relationship Id="rId62" Type="http://schemas.openxmlformats.org/officeDocument/2006/relationships/slide" Target="slides/slide55.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Sheet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0"/>
    </mc:Choice>
    <mc:Fallback>
      <c:style val="10"/>
    </mc:Fallback>
  </mc:AlternateContent>
  <c:chart>
    <c:title>
      <c:tx>
        <c:rich>
          <a:bodyPr/>
          <a:lstStyle/>
          <a:p>
            <a:pPr>
              <a:defRPr/>
            </a:pPr>
            <a:r>
              <a:rPr lang="en-US" sz="1800" b="1" i="0" baseline="0" dirty="0" smtClean="0"/>
              <a:t>Percent of </a:t>
            </a:r>
            <a:r>
              <a:rPr lang="en-US" sz="1800" b="1" i="1" baseline="0" dirty="0" smtClean="0"/>
              <a:t>Ohio </a:t>
            </a:r>
            <a:r>
              <a:rPr lang="en-US" sz="1800" b="1" i="0" baseline="0" dirty="0" smtClean="0"/>
              <a:t>Students Ready for College-Level Coursework (according to ACT benchmarks)</a:t>
            </a:r>
            <a:endParaRPr lang="en-US" sz="1800" b="1" i="0" baseline="0" dirty="0"/>
          </a:p>
        </c:rich>
      </c:tx>
      <c:layout/>
      <c:overlay val="0"/>
    </c:title>
    <c:autoTitleDeleted val="0"/>
    <c:plotArea>
      <c:layout/>
      <c:barChart>
        <c:barDir val="col"/>
        <c:grouping val="clustered"/>
        <c:varyColors val="0"/>
        <c:ser>
          <c:idx val="0"/>
          <c:order val="0"/>
          <c:tx>
            <c:strRef>
              <c:f>Sheet1!$B$1</c:f>
              <c:strCache>
                <c:ptCount val="1"/>
                <c:pt idx="0">
                  <c:v>Ohio</c:v>
                </c:pt>
              </c:strCache>
            </c:strRef>
          </c:tx>
          <c:invertIfNegative val="0"/>
          <c:dPt>
            <c:idx val="0"/>
            <c:invertIfNegative val="0"/>
            <c:bubble3D val="0"/>
            <c:spPr>
              <a:solidFill>
                <a:schemeClr val="accent2">
                  <a:lumMod val="75000"/>
                </a:schemeClr>
              </a:solidFill>
            </c:spPr>
          </c:dPt>
          <c:dLbls>
            <c:txPr>
              <a:bodyPr/>
              <a:lstStyle/>
              <a:p>
                <a:pPr>
                  <a:defRPr>
                    <a:solidFill>
                      <a:schemeClr val="bg1"/>
                    </a:solidFill>
                  </a:defRPr>
                </a:pPr>
                <a:endParaRPr lang="en-US"/>
              </a:p>
            </c:txPr>
            <c:dLblPos val="inEnd"/>
            <c:showLegendKey val="0"/>
            <c:showVal val="1"/>
            <c:showCatName val="0"/>
            <c:showSerName val="0"/>
            <c:showPercent val="0"/>
            <c:showBubbleSize val="0"/>
            <c:showLeaderLines val="0"/>
          </c:dLbls>
          <c:cat>
            <c:strRef>
              <c:f>Sheet1!$A$2:$A$6</c:f>
              <c:strCache>
                <c:ptCount val="5"/>
                <c:pt idx="0">
                  <c:v>All Four Areas</c:v>
                </c:pt>
                <c:pt idx="1">
                  <c:v>College English Composition</c:v>
                </c:pt>
                <c:pt idx="2">
                  <c:v>College Algebra</c:v>
                </c:pt>
                <c:pt idx="3">
                  <c:v>College Social Sciences</c:v>
                </c:pt>
                <c:pt idx="4">
                  <c:v>College Biology</c:v>
                </c:pt>
              </c:strCache>
            </c:strRef>
          </c:cat>
          <c:val>
            <c:numRef>
              <c:f>Sheet1!$B$2:$B$6</c:f>
              <c:numCache>
                <c:formatCode>0%</c:formatCode>
                <c:ptCount val="5"/>
                <c:pt idx="0">
                  <c:v>0.28</c:v>
                </c:pt>
                <c:pt idx="1">
                  <c:v>0.720000000000001</c:v>
                </c:pt>
                <c:pt idx="2">
                  <c:v>0.48</c:v>
                </c:pt>
                <c:pt idx="3">
                  <c:v>0.580000000000001</c:v>
                </c:pt>
                <c:pt idx="4">
                  <c:v>0.340000000000002</c:v>
                </c:pt>
              </c:numCache>
            </c:numRef>
          </c:val>
        </c:ser>
        <c:dLbls>
          <c:showLegendKey val="0"/>
          <c:showVal val="1"/>
          <c:showCatName val="0"/>
          <c:showSerName val="0"/>
          <c:showPercent val="0"/>
          <c:showBubbleSize val="0"/>
        </c:dLbls>
        <c:gapWidth val="150"/>
        <c:axId val="2145015576"/>
        <c:axId val="2145024680"/>
      </c:barChart>
      <c:catAx>
        <c:axId val="2145015576"/>
        <c:scaling>
          <c:orientation val="minMax"/>
        </c:scaling>
        <c:delete val="0"/>
        <c:axPos val="b"/>
        <c:numFmt formatCode="General" sourceLinked="1"/>
        <c:majorTickMark val="out"/>
        <c:minorTickMark val="none"/>
        <c:tickLblPos val="nextTo"/>
        <c:txPr>
          <a:bodyPr/>
          <a:lstStyle/>
          <a:p>
            <a:pPr>
              <a:defRPr b="1"/>
            </a:pPr>
            <a:endParaRPr lang="en-US"/>
          </a:p>
        </c:txPr>
        <c:crossAx val="2145024680"/>
        <c:crosses val="autoZero"/>
        <c:auto val="1"/>
        <c:lblAlgn val="ctr"/>
        <c:lblOffset val="100"/>
        <c:noMultiLvlLbl val="0"/>
      </c:catAx>
      <c:valAx>
        <c:axId val="2145024680"/>
        <c:scaling>
          <c:orientation val="minMax"/>
          <c:max val="1.0"/>
        </c:scaling>
        <c:delete val="0"/>
        <c:axPos val="l"/>
        <c:majorGridlines/>
        <c:numFmt formatCode="0%" sourceLinked="1"/>
        <c:majorTickMark val="out"/>
        <c:minorTickMark val="none"/>
        <c:tickLblPos val="nextTo"/>
        <c:crossAx val="2145015576"/>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sz="3200" dirty="0"/>
              <a:t>1973</a:t>
            </a:r>
          </a:p>
        </c:rich>
      </c:tx>
      <c:layout/>
      <c:overlay val="0"/>
    </c:title>
    <c:autoTitleDeleted val="0"/>
    <c:plotArea>
      <c:layout/>
      <c:pieChart>
        <c:varyColors val="1"/>
        <c:ser>
          <c:idx val="0"/>
          <c:order val="0"/>
          <c:tx>
            <c:strRef>
              <c:f>Sheet1!$B$1</c:f>
              <c:strCache>
                <c:ptCount val="1"/>
                <c:pt idx="0">
                  <c:v>1973</c:v>
                </c:pt>
              </c:strCache>
            </c:strRef>
          </c:tx>
          <c:dLbls>
            <c:txPr>
              <a:bodyPr/>
              <a:lstStyle/>
              <a:p>
                <a:pPr>
                  <a:defRPr sz="2500">
                    <a:solidFill>
                      <a:schemeClr val="bg1"/>
                    </a:solidFill>
                  </a:defRPr>
                </a:pPr>
                <a:endParaRPr lang="en-US"/>
              </a:p>
            </c:txPr>
            <c:dLblPos val="ctr"/>
            <c:showLegendKey val="0"/>
            <c:showVal val="0"/>
            <c:showCatName val="0"/>
            <c:showSerName val="0"/>
            <c:showPercent val="1"/>
            <c:showBubbleSize val="0"/>
            <c:showLeaderLines val="0"/>
          </c:dLbls>
          <c:cat>
            <c:strRef>
              <c:f>Sheet1!$A$2:$A$3</c:f>
              <c:strCache>
                <c:ptCount val="2"/>
                <c:pt idx="0">
                  <c:v>Requries No College</c:v>
                </c:pt>
                <c:pt idx="1">
                  <c:v>Requires College</c:v>
                </c:pt>
              </c:strCache>
            </c:strRef>
          </c:cat>
          <c:val>
            <c:numRef>
              <c:f>Sheet1!$B$2:$B$3</c:f>
              <c:numCache>
                <c:formatCode>General</c:formatCode>
                <c:ptCount val="2"/>
                <c:pt idx="0">
                  <c:v>0.720000000000001</c:v>
                </c:pt>
                <c:pt idx="1">
                  <c:v>0.28</c:v>
                </c:pt>
              </c:numCache>
            </c:numRef>
          </c:val>
        </c:ser>
        <c:dLbls>
          <c:showLegendKey val="0"/>
          <c:showVal val="1"/>
          <c:showCatName val="0"/>
          <c:showSerName val="0"/>
          <c:showPercent val="0"/>
          <c:showBubbleSize val="0"/>
          <c:showLeaderLines val="0"/>
        </c:dLbls>
        <c:firstSliceAng val="0"/>
      </c:pieChart>
    </c:plotArea>
    <c:plotVisOnly val="1"/>
    <c:dispBlanksAs val="zero"/>
    <c:showDLblsOverMax val="0"/>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sz="3200" dirty="0"/>
              <a:t>2018</a:t>
            </a:r>
          </a:p>
        </c:rich>
      </c:tx>
      <c:layout/>
      <c:overlay val="0"/>
    </c:title>
    <c:autoTitleDeleted val="0"/>
    <c:plotArea>
      <c:layout/>
      <c:pieChart>
        <c:varyColors val="1"/>
        <c:ser>
          <c:idx val="0"/>
          <c:order val="0"/>
          <c:tx>
            <c:strRef>
              <c:f>Sheet1!$B$1</c:f>
              <c:strCache>
                <c:ptCount val="1"/>
                <c:pt idx="0">
                  <c:v>2018</c:v>
                </c:pt>
              </c:strCache>
            </c:strRef>
          </c:tx>
          <c:dLbls>
            <c:txPr>
              <a:bodyPr/>
              <a:lstStyle/>
              <a:p>
                <a:pPr>
                  <a:defRPr sz="2500">
                    <a:solidFill>
                      <a:schemeClr val="bg1"/>
                    </a:solidFill>
                  </a:defRPr>
                </a:pPr>
                <a:endParaRPr lang="en-US"/>
              </a:p>
            </c:txPr>
            <c:dLblPos val="ctr"/>
            <c:showLegendKey val="0"/>
            <c:showVal val="0"/>
            <c:showCatName val="0"/>
            <c:showSerName val="0"/>
            <c:showPercent val="1"/>
            <c:showBubbleSize val="0"/>
            <c:showLeaderLines val="1"/>
          </c:dLbls>
          <c:cat>
            <c:strRef>
              <c:f>Sheet1!$A$2:$A$3</c:f>
              <c:strCache>
                <c:ptCount val="2"/>
                <c:pt idx="0">
                  <c:v>Requries No College</c:v>
                </c:pt>
                <c:pt idx="1">
                  <c:v>Requires College</c:v>
                </c:pt>
              </c:strCache>
            </c:strRef>
          </c:cat>
          <c:val>
            <c:numRef>
              <c:f>Sheet1!$B$2:$B$3</c:f>
              <c:numCache>
                <c:formatCode>General</c:formatCode>
                <c:ptCount val="2"/>
                <c:pt idx="0">
                  <c:v>0.380000000000001</c:v>
                </c:pt>
                <c:pt idx="1">
                  <c:v>0.620000000000002</c:v>
                </c:pt>
              </c:numCache>
            </c:numRef>
          </c:val>
        </c:ser>
        <c:dLbls>
          <c:showLegendKey val="0"/>
          <c:showVal val="1"/>
          <c:showCatName val="0"/>
          <c:showSerName val="0"/>
          <c:showPercent val="0"/>
          <c:showBubbleSize val="0"/>
          <c:showLeaderLines val="1"/>
        </c:dLbls>
        <c:firstSliceAng val="0"/>
      </c:pieChart>
    </c:plotArea>
    <c:plotVisOnly val="1"/>
    <c:dispBlanksAs val="zero"/>
    <c:showDLblsOverMax val="0"/>
  </c:chart>
  <c:txPr>
    <a:bodyPr/>
    <a:lstStyle/>
    <a:p>
      <a:pPr>
        <a:defRPr sz="1800"/>
      </a:pPr>
      <a:endParaRPr lang="en-US"/>
    </a:p>
  </c:txPr>
  <c:externalData r:id="rId1">
    <c:autoUpdate val="0"/>
  </c:externalData>
</c:chartSpace>
</file>

<file path=ppt/diagrams/_rels/drawing1.xml.rels><?xml version="1.0" encoding="UTF-8" standalone="yes"?>
<Relationships xmlns="http://schemas.openxmlformats.org/package/2006/relationships"><Relationship Id="rId1" Type="http://schemas.openxmlformats.org/officeDocument/2006/relationships/image" Target="../media/image2.jpeg"/></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A3C2E1A-FF60-4110-8ECF-7EFD4856613D}" type="doc">
      <dgm:prSet loTypeId="urn:microsoft.com/office/officeart/2005/8/layout/chart3" loCatId="relationship" qsTypeId="urn:microsoft.com/office/officeart/2005/8/quickstyle/simple4" qsCatId="simple" csTypeId="urn:microsoft.com/office/officeart/2005/8/colors/colorful3" csCatId="colorful" phldr="1"/>
      <dgm:spPr/>
    </dgm:pt>
    <dgm:pt modelId="{D774716E-E1A1-4F16-A19E-3902E24FEEDB}">
      <dgm:prSet phldrT="[Text]"/>
      <dgm:spPr/>
      <dgm:t>
        <a:bodyPr/>
        <a:lstStyle/>
        <a:p>
          <a:r>
            <a:rPr lang="en-US" b="1" dirty="0" smtClean="0"/>
            <a:t>Model Curricula: March 2011</a:t>
          </a:r>
        </a:p>
      </dgm:t>
    </dgm:pt>
    <dgm:pt modelId="{478F845F-7D88-4DAF-907D-8F198BA7914B}" type="parTrans" cxnId="{FD255B82-CC27-494B-8472-7F16F47B2FD5}">
      <dgm:prSet/>
      <dgm:spPr/>
      <dgm:t>
        <a:bodyPr/>
        <a:lstStyle/>
        <a:p>
          <a:endParaRPr lang="en-US"/>
        </a:p>
      </dgm:t>
    </dgm:pt>
    <dgm:pt modelId="{9ACADA83-CB0A-44BD-8CED-19B188365AF0}" type="sibTrans" cxnId="{FD255B82-CC27-494B-8472-7F16F47B2FD5}">
      <dgm:prSet/>
      <dgm:spPr/>
      <dgm:t>
        <a:bodyPr/>
        <a:lstStyle/>
        <a:p>
          <a:endParaRPr lang="en-US"/>
        </a:p>
      </dgm:t>
    </dgm:pt>
    <dgm:pt modelId="{C8CC5B8F-BA9E-46FB-90BF-838CCE32BDAB}">
      <dgm:prSet phldrT="[Text]"/>
      <dgm:spPr/>
      <dgm:t>
        <a:bodyPr/>
        <a:lstStyle/>
        <a:p>
          <a:r>
            <a:rPr lang="en-US" b="1" dirty="0" smtClean="0"/>
            <a:t>Aligned System of  Assessments: 2014</a:t>
          </a:r>
        </a:p>
      </dgm:t>
    </dgm:pt>
    <dgm:pt modelId="{1DC8E3E9-5AE3-4699-9014-3132D4A6E4FC}" type="parTrans" cxnId="{A4082DA5-2EDA-43B1-8F52-4455C6BC26C4}">
      <dgm:prSet/>
      <dgm:spPr/>
      <dgm:t>
        <a:bodyPr/>
        <a:lstStyle/>
        <a:p>
          <a:endParaRPr lang="en-US"/>
        </a:p>
      </dgm:t>
    </dgm:pt>
    <dgm:pt modelId="{9E41E853-9CEA-4F44-814D-E2CBBD8795BA}" type="sibTrans" cxnId="{A4082DA5-2EDA-43B1-8F52-4455C6BC26C4}">
      <dgm:prSet/>
      <dgm:spPr/>
      <dgm:t>
        <a:bodyPr/>
        <a:lstStyle/>
        <a:p>
          <a:endParaRPr lang="en-US"/>
        </a:p>
      </dgm:t>
    </dgm:pt>
    <dgm:pt modelId="{36E14027-2575-4A6C-A608-D3B48C117A1C}">
      <dgm:prSet phldrT="[Text]"/>
      <dgm:spPr/>
      <dgm:t>
        <a:bodyPr/>
        <a:lstStyle/>
        <a:p>
          <a:r>
            <a:rPr lang="en-US" b="1" dirty="0" smtClean="0"/>
            <a:t>Revised Academic Content Standards: June 2010</a:t>
          </a:r>
          <a:endParaRPr lang="en-US" b="1" dirty="0"/>
        </a:p>
      </dgm:t>
    </dgm:pt>
    <dgm:pt modelId="{58382872-AB77-4542-8991-8F4EE28C092B}" type="parTrans" cxnId="{BAFC216F-E193-4C93-807B-009A700CC40F}">
      <dgm:prSet/>
      <dgm:spPr/>
      <dgm:t>
        <a:bodyPr/>
        <a:lstStyle/>
        <a:p>
          <a:endParaRPr lang="en-US"/>
        </a:p>
      </dgm:t>
    </dgm:pt>
    <dgm:pt modelId="{3E0E0996-E036-442F-9403-A531E822B003}" type="sibTrans" cxnId="{BAFC216F-E193-4C93-807B-009A700CC40F}">
      <dgm:prSet/>
      <dgm:spPr/>
      <dgm:t>
        <a:bodyPr/>
        <a:lstStyle/>
        <a:p>
          <a:endParaRPr lang="en-US"/>
        </a:p>
      </dgm:t>
    </dgm:pt>
    <dgm:pt modelId="{183BDF86-5FC4-4443-AE54-C66FA95C3FC7}" type="pres">
      <dgm:prSet presAssocID="{AA3C2E1A-FF60-4110-8ECF-7EFD4856613D}" presName="compositeShape" presStyleCnt="0">
        <dgm:presLayoutVars>
          <dgm:chMax val="7"/>
          <dgm:dir/>
          <dgm:resizeHandles val="exact"/>
        </dgm:presLayoutVars>
      </dgm:prSet>
      <dgm:spPr/>
    </dgm:pt>
    <dgm:pt modelId="{9E64A05E-ECDB-4EEA-8B95-C5F9B1D1B63C}" type="pres">
      <dgm:prSet presAssocID="{AA3C2E1A-FF60-4110-8ECF-7EFD4856613D}" presName="wedge1" presStyleLbl="node1" presStyleIdx="0" presStyleCnt="3" custLinFactNeighborX="433" custLinFactNeighborY="-665"/>
      <dgm:spPr/>
      <dgm:t>
        <a:bodyPr/>
        <a:lstStyle/>
        <a:p>
          <a:endParaRPr lang="en-US"/>
        </a:p>
      </dgm:t>
    </dgm:pt>
    <dgm:pt modelId="{65EB2612-2CD1-4401-89B5-1BEBF91E6ED6}" type="pres">
      <dgm:prSet presAssocID="{AA3C2E1A-FF60-4110-8ECF-7EFD4856613D}" presName="wedge1Tx" presStyleLbl="node1" presStyleIdx="0" presStyleCnt="3">
        <dgm:presLayoutVars>
          <dgm:chMax val="0"/>
          <dgm:chPref val="0"/>
          <dgm:bulletEnabled val="1"/>
        </dgm:presLayoutVars>
      </dgm:prSet>
      <dgm:spPr/>
      <dgm:t>
        <a:bodyPr/>
        <a:lstStyle/>
        <a:p>
          <a:endParaRPr lang="en-US"/>
        </a:p>
      </dgm:t>
    </dgm:pt>
    <dgm:pt modelId="{0F9656FA-9EC9-4431-A4DD-C6215C1B093F}" type="pres">
      <dgm:prSet presAssocID="{AA3C2E1A-FF60-4110-8ECF-7EFD4856613D}" presName="wedge2" presStyleLbl="node1" presStyleIdx="1" presStyleCnt="3" custLinFactNeighborX="832" custLinFactNeighborY="1887"/>
      <dgm:spPr/>
      <dgm:t>
        <a:bodyPr/>
        <a:lstStyle/>
        <a:p>
          <a:endParaRPr lang="en-US"/>
        </a:p>
      </dgm:t>
    </dgm:pt>
    <dgm:pt modelId="{904DFF63-348E-49F8-BC60-69FFE009EA3C}" type="pres">
      <dgm:prSet presAssocID="{AA3C2E1A-FF60-4110-8ECF-7EFD4856613D}" presName="wedge2Tx" presStyleLbl="node1" presStyleIdx="1" presStyleCnt="3">
        <dgm:presLayoutVars>
          <dgm:chMax val="0"/>
          <dgm:chPref val="0"/>
          <dgm:bulletEnabled val="1"/>
        </dgm:presLayoutVars>
      </dgm:prSet>
      <dgm:spPr/>
      <dgm:t>
        <a:bodyPr/>
        <a:lstStyle/>
        <a:p>
          <a:endParaRPr lang="en-US"/>
        </a:p>
      </dgm:t>
    </dgm:pt>
    <dgm:pt modelId="{3AB34763-E67C-4C18-9950-36B4E4F51D8B}" type="pres">
      <dgm:prSet presAssocID="{AA3C2E1A-FF60-4110-8ECF-7EFD4856613D}" presName="wedge3" presStyleLbl="node1" presStyleIdx="2" presStyleCnt="3" custLinFactNeighborX="60" custLinFactNeighborY="44"/>
      <dgm:spPr/>
      <dgm:t>
        <a:bodyPr/>
        <a:lstStyle/>
        <a:p>
          <a:endParaRPr lang="en-US"/>
        </a:p>
      </dgm:t>
    </dgm:pt>
    <dgm:pt modelId="{4F8753E0-1437-4D3D-9E87-95F88C8B2621}" type="pres">
      <dgm:prSet presAssocID="{AA3C2E1A-FF60-4110-8ECF-7EFD4856613D}" presName="wedge3Tx" presStyleLbl="node1" presStyleIdx="2" presStyleCnt="3">
        <dgm:presLayoutVars>
          <dgm:chMax val="0"/>
          <dgm:chPref val="0"/>
          <dgm:bulletEnabled val="1"/>
        </dgm:presLayoutVars>
      </dgm:prSet>
      <dgm:spPr/>
      <dgm:t>
        <a:bodyPr/>
        <a:lstStyle/>
        <a:p>
          <a:endParaRPr lang="en-US"/>
        </a:p>
      </dgm:t>
    </dgm:pt>
  </dgm:ptLst>
  <dgm:cxnLst>
    <dgm:cxn modelId="{85F6CA58-3DA8-4DFD-A165-EDFEC0E739D2}" type="presOf" srcId="{C8CC5B8F-BA9E-46FB-90BF-838CCE32BDAB}" destId="{0F9656FA-9EC9-4431-A4DD-C6215C1B093F}" srcOrd="0" destOrd="0" presId="urn:microsoft.com/office/officeart/2005/8/layout/chart3"/>
    <dgm:cxn modelId="{FD255B82-CC27-494B-8472-7F16F47B2FD5}" srcId="{AA3C2E1A-FF60-4110-8ECF-7EFD4856613D}" destId="{D774716E-E1A1-4F16-A19E-3902E24FEEDB}" srcOrd="0" destOrd="0" parTransId="{478F845F-7D88-4DAF-907D-8F198BA7914B}" sibTransId="{9ACADA83-CB0A-44BD-8CED-19B188365AF0}"/>
    <dgm:cxn modelId="{7BC4428C-35E2-4E47-8463-B7216402D309}" type="presOf" srcId="{C8CC5B8F-BA9E-46FB-90BF-838CCE32BDAB}" destId="{904DFF63-348E-49F8-BC60-69FFE009EA3C}" srcOrd="1" destOrd="0" presId="urn:microsoft.com/office/officeart/2005/8/layout/chart3"/>
    <dgm:cxn modelId="{BAFC216F-E193-4C93-807B-009A700CC40F}" srcId="{AA3C2E1A-FF60-4110-8ECF-7EFD4856613D}" destId="{36E14027-2575-4A6C-A608-D3B48C117A1C}" srcOrd="2" destOrd="0" parTransId="{58382872-AB77-4542-8991-8F4EE28C092B}" sibTransId="{3E0E0996-E036-442F-9403-A531E822B003}"/>
    <dgm:cxn modelId="{1A707FB0-16B2-4124-97F1-25D034F86508}" type="presOf" srcId="{D774716E-E1A1-4F16-A19E-3902E24FEEDB}" destId="{65EB2612-2CD1-4401-89B5-1BEBF91E6ED6}" srcOrd="1" destOrd="0" presId="urn:microsoft.com/office/officeart/2005/8/layout/chart3"/>
    <dgm:cxn modelId="{D4761236-B228-47D0-B281-80F674F4A5ED}" type="presOf" srcId="{36E14027-2575-4A6C-A608-D3B48C117A1C}" destId="{3AB34763-E67C-4C18-9950-36B4E4F51D8B}" srcOrd="0" destOrd="0" presId="urn:microsoft.com/office/officeart/2005/8/layout/chart3"/>
    <dgm:cxn modelId="{382BDE44-DFBD-41C6-A123-042AC36E892C}" type="presOf" srcId="{AA3C2E1A-FF60-4110-8ECF-7EFD4856613D}" destId="{183BDF86-5FC4-4443-AE54-C66FA95C3FC7}" srcOrd="0" destOrd="0" presId="urn:microsoft.com/office/officeart/2005/8/layout/chart3"/>
    <dgm:cxn modelId="{4AD5EE5D-41AF-461A-8124-D91641A0D857}" type="presOf" srcId="{D774716E-E1A1-4F16-A19E-3902E24FEEDB}" destId="{9E64A05E-ECDB-4EEA-8B95-C5F9B1D1B63C}" srcOrd="0" destOrd="0" presId="urn:microsoft.com/office/officeart/2005/8/layout/chart3"/>
    <dgm:cxn modelId="{A4082DA5-2EDA-43B1-8F52-4455C6BC26C4}" srcId="{AA3C2E1A-FF60-4110-8ECF-7EFD4856613D}" destId="{C8CC5B8F-BA9E-46FB-90BF-838CCE32BDAB}" srcOrd="1" destOrd="0" parTransId="{1DC8E3E9-5AE3-4699-9014-3132D4A6E4FC}" sibTransId="{9E41E853-9CEA-4F44-814D-E2CBBD8795BA}"/>
    <dgm:cxn modelId="{607BCA84-C428-4EF1-AEBC-0676C5290DE2}" type="presOf" srcId="{36E14027-2575-4A6C-A608-D3B48C117A1C}" destId="{4F8753E0-1437-4D3D-9E87-95F88C8B2621}" srcOrd="1" destOrd="0" presId="urn:microsoft.com/office/officeart/2005/8/layout/chart3"/>
    <dgm:cxn modelId="{F0B6C866-D7B2-4E70-BD12-EA3F22461334}" type="presParOf" srcId="{183BDF86-5FC4-4443-AE54-C66FA95C3FC7}" destId="{9E64A05E-ECDB-4EEA-8B95-C5F9B1D1B63C}" srcOrd="0" destOrd="0" presId="urn:microsoft.com/office/officeart/2005/8/layout/chart3"/>
    <dgm:cxn modelId="{051DA44D-24AF-4C4F-88C0-84A752D13D97}" type="presParOf" srcId="{183BDF86-5FC4-4443-AE54-C66FA95C3FC7}" destId="{65EB2612-2CD1-4401-89B5-1BEBF91E6ED6}" srcOrd="1" destOrd="0" presId="urn:microsoft.com/office/officeart/2005/8/layout/chart3"/>
    <dgm:cxn modelId="{08E76F4B-C6AA-4BE3-9D9A-F62174EB7DB9}" type="presParOf" srcId="{183BDF86-5FC4-4443-AE54-C66FA95C3FC7}" destId="{0F9656FA-9EC9-4431-A4DD-C6215C1B093F}" srcOrd="2" destOrd="0" presId="urn:microsoft.com/office/officeart/2005/8/layout/chart3"/>
    <dgm:cxn modelId="{7DAB3A01-7BF8-4A00-9C5F-F439202751E5}" type="presParOf" srcId="{183BDF86-5FC4-4443-AE54-C66FA95C3FC7}" destId="{904DFF63-348E-49F8-BC60-69FFE009EA3C}" srcOrd="3" destOrd="0" presId="urn:microsoft.com/office/officeart/2005/8/layout/chart3"/>
    <dgm:cxn modelId="{4D49E311-0308-49AD-BB07-F77E8AC7E4AE}" type="presParOf" srcId="{183BDF86-5FC4-4443-AE54-C66FA95C3FC7}" destId="{3AB34763-E67C-4C18-9950-36B4E4F51D8B}" srcOrd="4" destOrd="0" presId="urn:microsoft.com/office/officeart/2005/8/layout/chart3"/>
    <dgm:cxn modelId="{F5044D33-0C20-4303-ACB9-7DA78533D7B5}" type="presParOf" srcId="{183BDF86-5FC4-4443-AE54-C66FA95C3FC7}" destId="{4F8753E0-1437-4D3D-9E87-95F88C8B2621}" srcOrd="5" destOrd="0" presId="urn:microsoft.com/office/officeart/2005/8/layout/char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E64A05E-ECDB-4EEA-8B95-C5F9B1D1B63C}">
      <dsp:nvSpPr>
        <dsp:cNvPr id="0" name=""/>
        <dsp:cNvSpPr/>
      </dsp:nvSpPr>
      <dsp:spPr>
        <a:xfrm>
          <a:off x="2285992" y="304792"/>
          <a:ext cx="4135183" cy="4135183"/>
        </a:xfrm>
        <a:prstGeom prst="pie">
          <a:avLst>
            <a:gd name="adj1" fmla="val 16200000"/>
            <a:gd name="adj2" fmla="val 1800000"/>
          </a:avLst>
        </a:prstGeom>
        <a:blipFill rotWithShape="0">
          <a:blip xmlns:r="http://schemas.openxmlformats.org/officeDocument/2006/relationships" r:embed="rId1">
            <a:duotone>
              <a:schemeClr val="accent3">
                <a:hueOff val="0"/>
                <a:satOff val="0"/>
                <a:lumOff val="0"/>
                <a:alphaOff val="0"/>
                <a:shade val="22000"/>
                <a:satMod val="160000"/>
              </a:schemeClr>
              <a:schemeClr val="accent3">
                <a:hueOff val="0"/>
                <a:satOff val="0"/>
                <a:lumOff val="0"/>
                <a:alphaOff val="0"/>
                <a:shade val="45000"/>
                <a:satMod val="100000"/>
              </a:schemeClr>
            </a:duotone>
          </a:blip>
          <a:tile tx="0" ty="0" sx="65000" sy="65000" flip="none" algn="ctr"/>
        </a:blipFill>
        <a:ln>
          <a:noFill/>
        </a:ln>
        <a:effectLst>
          <a:outerShdw blurRad="38100" dist="25400" dir="5400000" algn="t" rotWithShape="0">
            <a:srgbClr val="000000">
              <a:alpha val="5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b="1" kern="1200" dirty="0" smtClean="0"/>
            <a:t>Model Curricula: March 2011</a:t>
          </a:r>
        </a:p>
      </dsp:txBody>
      <dsp:txXfrm>
        <a:off x="4534252" y="1067832"/>
        <a:ext cx="1403008" cy="1378394"/>
      </dsp:txXfrm>
    </dsp:sp>
    <dsp:sp modelId="{0F9656FA-9EC9-4431-A4DD-C6215C1B093F}">
      <dsp:nvSpPr>
        <dsp:cNvPr id="0" name=""/>
        <dsp:cNvSpPr/>
      </dsp:nvSpPr>
      <dsp:spPr>
        <a:xfrm>
          <a:off x="2089333" y="533393"/>
          <a:ext cx="4135183" cy="4135183"/>
        </a:xfrm>
        <a:prstGeom prst="pie">
          <a:avLst>
            <a:gd name="adj1" fmla="val 1800000"/>
            <a:gd name="adj2" fmla="val 9000000"/>
          </a:avLst>
        </a:prstGeom>
        <a:blipFill rotWithShape="0">
          <a:blip xmlns:r="http://schemas.openxmlformats.org/officeDocument/2006/relationships" r:embed="rId1">
            <a:duotone>
              <a:schemeClr val="accent3">
                <a:hueOff val="5812304"/>
                <a:satOff val="-18573"/>
                <a:lumOff val="-4706"/>
                <a:alphaOff val="0"/>
                <a:shade val="22000"/>
                <a:satMod val="160000"/>
              </a:schemeClr>
              <a:schemeClr val="accent3">
                <a:hueOff val="5812304"/>
                <a:satOff val="-18573"/>
                <a:lumOff val="-4706"/>
                <a:alphaOff val="0"/>
                <a:shade val="45000"/>
                <a:satMod val="100000"/>
              </a:schemeClr>
            </a:duotone>
          </a:blip>
          <a:tile tx="0" ty="0" sx="65000" sy="65000" flip="none" algn="ctr"/>
        </a:blipFill>
        <a:ln>
          <a:noFill/>
        </a:ln>
        <a:effectLst>
          <a:outerShdw blurRad="38100" dist="25400" dir="5400000" algn="t" rotWithShape="0">
            <a:srgbClr val="000000">
              <a:alpha val="5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b="1" kern="1200" dirty="0" smtClean="0"/>
            <a:t>Aligned System of  Assessments: 2014</a:t>
          </a:r>
        </a:p>
      </dsp:txBody>
      <dsp:txXfrm>
        <a:off x="3221586" y="3142497"/>
        <a:ext cx="1870678" cy="1279937"/>
      </dsp:txXfrm>
    </dsp:sp>
    <dsp:sp modelId="{3AB34763-E67C-4C18-9950-36B4E4F51D8B}">
      <dsp:nvSpPr>
        <dsp:cNvPr id="0" name=""/>
        <dsp:cNvSpPr/>
      </dsp:nvSpPr>
      <dsp:spPr>
        <a:xfrm>
          <a:off x="2057409" y="457181"/>
          <a:ext cx="4135183" cy="4135183"/>
        </a:xfrm>
        <a:prstGeom prst="pie">
          <a:avLst>
            <a:gd name="adj1" fmla="val 9000000"/>
            <a:gd name="adj2" fmla="val 16200000"/>
          </a:avLst>
        </a:prstGeom>
        <a:blipFill rotWithShape="0">
          <a:blip xmlns:r="http://schemas.openxmlformats.org/officeDocument/2006/relationships" r:embed="rId1">
            <a:duotone>
              <a:schemeClr val="accent3">
                <a:hueOff val="11624607"/>
                <a:satOff val="-37145"/>
                <a:lumOff val="-9412"/>
                <a:alphaOff val="0"/>
                <a:shade val="22000"/>
                <a:satMod val="160000"/>
              </a:schemeClr>
              <a:schemeClr val="accent3">
                <a:hueOff val="11624607"/>
                <a:satOff val="-37145"/>
                <a:lumOff val="-9412"/>
                <a:alphaOff val="0"/>
                <a:shade val="45000"/>
                <a:satMod val="100000"/>
              </a:schemeClr>
            </a:duotone>
          </a:blip>
          <a:tile tx="0" ty="0" sx="65000" sy="65000" flip="none" algn="ctr"/>
        </a:blipFill>
        <a:ln>
          <a:noFill/>
        </a:ln>
        <a:effectLst>
          <a:outerShdw blurRad="38100" dist="25400" dir="5400000" algn="t" rotWithShape="0">
            <a:srgbClr val="000000">
              <a:alpha val="5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b="1" kern="1200" dirty="0" smtClean="0"/>
            <a:t>Revised Academic Content Standards: June 2010</a:t>
          </a:r>
          <a:endParaRPr lang="en-US" sz="1800" b="1" kern="1200" dirty="0"/>
        </a:p>
      </dsp:txBody>
      <dsp:txXfrm>
        <a:off x="2500465" y="1269450"/>
        <a:ext cx="1403008" cy="1378394"/>
      </dsp:txXfrm>
    </dsp:sp>
  </dsp:spTree>
</dsp:drawing>
</file>

<file path=ppt/diagrams/layout1.xml><?xml version="1.0" encoding="utf-8"?>
<dgm:layoutDef xmlns:dgm="http://schemas.openxmlformats.org/drawingml/2006/diagram" xmlns:a="http://schemas.openxmlformats.org/drawingml/2006/main" uniqueId="urn:microsoft.com/office/officeart/2005/8/layout/chart3">
  <dgm:title val=""/>
  <dgm:desc val=""/>
  <dgm:catLst>
    <dgm:cat type="relationship" pri="27000"/>
    <dgm:cat type="cycle" pri="8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ompositeShape">
    <dgm:varLst>
      <dgm:chMax val="7"/>
      <dgm:dir/>
      <dgm:resizeHandles val="exact"/>
    </dgm:varLst>
    <dgm:alg type="composite">
      <dgm:param type="horzAlign" val="ctr"/>
      <dgm:param type="vertAlign" val="mid"/>
      <dgm:param type="ar" val="1"/>
    </dgm:alg>
    <dgm:presOf/>
    <dgm:shape xmlns:r="http://schemas.openxmlformats.org/officeDocument/2006/relationships" r:blip="">
      <dgm:adjLst/>
    </dgm:shape>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wedge1Tx" refType="w" fact="0.205"/>
          <dgm:constr type="t" for="ch" forName="wedge1Tx" refType="h" fact="0.205"/>
          <dgm:constr type="w" for="ch" forName="wedge1Tx" refType="w" fact="0.59"/>
          <dgm:constr type="h" for="ch" forName="wedge1Tx" refType="h" fact="0.59"/>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wedge1Tx" refType="w" fact="0.52"/>
          <dgm:constr type="t" for="ch" forName="wedge1Tx" refType="h" fact="0.205"/>
          <dgm:constr type="w" for="ch" forName="wedge1Tx" refType="w" fact="0.295"/>
          <dgm:constr type="h" for="ch" forName="wedge1Tx" refType="h" fact="0.59"/>
          <dgm:constr type="l" for="ch" forName="wedge2" refType="w" fact="0.08"/>
          <dgm:constr type="t" for="ch" forName="wedge2" refType="w" fact="0.08"/>
          <dgm:constr type="w" for="ch" forName="wedge2" refType="w" fact="0.84"/>
          <dgm:constr type="h" for="ch" forName="wedge2" refType="h" fact="0.84"/>
          <dgm:constr type="l" for="ch" forName="wedge2Tx" refType="w" fact="0.2"/>
          <dgm:constr type="t" for="ch" forName="wedge2Tx" refType="h" fact="0.205"/>
          <dgm:constr type="w" for="ch" forName="wedge2Tx" refType="w" fact="0.295"/>
          <dgm:constr type="h" for="ch" forName="wedge2Tx" refType="h" fact="0.59"/>
          <dgm:constr type="primFontSz" for="ch" ptType="node" op="equ"/>
        </dgm:constrLst>
      </dgm:if>
      <dgm:if name="Name3" axis="ch" ptType="node" func="cnt" op="equ" val="3">
        <dgm:choose name="Name4">
          <dgm:if name="Name5" func="var" arg="dir" op="equ" val="norm">
            <dgm:constrLst>
              <dgm:constr type="l" for="ch" forName="wedge1" refType="w" fact="0.1233"/>
              <dgm:constr type="t" for="ch" forName="wedge1" refType="w" fact="0.055"/>
              <dgm:constr type="w" for="ch" forName="wedge1" refType="w" fact="0.84"/>
              <dgm:constr type="h" for="ch" forName="wedge1" refType="h" fact="0.84"/>
              <dgm:constr type="l" for="ch" forName="wedge1Tx" refType="w" fact="0.58"/>
              <dgm:constr type="t" for="ch" forName="wedge1Tx" refType="h" fact="0.21"/>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8"/>
              <dgm:constr type="t" for="ch" forName="wedge3" refType="w" fact="0.08"/>
              <dgm:constr type="w" for="ch" forName="wedge3" refType="w" fact="0.84"/>
              <dgm:constr type="h" for="ch" forName="wedge3" refType="h" fact="0.84"/>
              <dgm:constr type="l" for="ch" forName="wedge3Tx" refType="w" fact="0.17"/>
              <dgm:constr type="t" for="ch" forName="wedge3Tx" refType="h" fact="0.245"/>
              <dgm:constr type="w" for="ch" forName="wedge3Tx" refType="w" fact="0.285"/>
              <dgm:constr type="h" for="ch" forName="wedge3Tx" refType="h" fact="0.28"/>
              <dgm:constr type="primFontSz" for="ch" ptType="node" op="equ"/>
            </dgm:constrLst>
          </dgm:if>
          <dgm:else name="Name6">
            <dgm:constrLst>
              <dgm:constr type="l" for="ch" forName="wedge1" refType="w" fact="0.08"/>
              <dgm:constr type="t" for="ch" forName="wedge1" refType="w" fact="0.08"/>
              <dgm:constr type="w" for="ch" forName="wedge1" refType="w" fact="0.84"/>
              <dgm:constr type="h" for="ch" forName="wedge1" refType="h" fact="0.84"/>
              <dgm:constr type="l" for="ch" forName="wedge1Tx" refType="w" fact="0.545"/>
              <dgm:constr type="t" for="ch" forName="wedge1Tx" refType="h" fact="0.245"/>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367"/>
              <dgm:constr type="t" for="ch" forName="wedge3" refType="w" fact="0.055"/>
              <dgm:constr type="w" for="ch" forName="wedge3" refType="w" fact="0.84"/>
              <dgm:constr type="h" for="ch" forName="wedge3" refType="h" fact="0.84"/>
              <dgm:constr type="l" for="ch" forName="wedge3Tx" refType="w" fact="0.14"/>
              <dgm:constr type="t" for="ch" forName="wedge3Tx" refType="h" fact="0.21"/>
              <dgm:constr type="w" for="ch" forName="wedge3Tx" refType="w" fact="0.285"/>
              <dgm:constr type="h" for="ch" forName="wedge3Tx" refType="h" fact="0.28"/>
              <dgm:constr type="primFontSz" for="ch" ptType="node" op="equ"/>
            </dgm:constrLst>
          </dgm:else>
        </dgm:choose>
      </dgm:if>
      <dgm:if name="Name7" axis="ch" ptType="node" func="cnt" op="equ" val="4">
        <dgm:choose name="Name8">
          <dgm:if name="Name9" func="var" arg="dir" op="equ" val="norm">
            <dgm:constrLst>
              <dgm:constr type="l" for="ch" forName="wedge1" refType="w" fact="0.1154"/>
              <dgm:constr type="t" for="ch" forName="wedge1" refType="w" fact="0.0446"/>
              <dgm:constr type="w" for="ch" forName="wedge1" refType="w" fact="0.84"/>
              <dgm:constr type="h" for="ch" forName="wedge1" refType="h" fact="0.84"/>
              <dgm:constr type="l" for="ch" forName="wedge1Tx" refType="w" fact="0.545"/>
              <dgm:constr type="t" for="ch" forName="wedge1Tx" refType="h" fact="0.2"/>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8"/>
              <dgm:constr type="t" for="ch" forName="wedge4" refType="h" fact="0.08"/>
              <dgm:constr type="w" for="ch" forName="wedge4" refType="w" fact="0.84"/>
              <dgm:constr type="h" for="ch" forName="wedge4" refType="h" fact="0.84"/>
              <dgm:constr type="l" for="ch" forName="wedge4Tx" refType="w" fact="0.175"/>
              <dgm:constr type="t" for="ch" forName="wedge4Tx" refType="h" fact="0.235"/>
              <dgm:constr type="w" for="ch" forName="wedge4Tx" refType="w" fact="0.31"/>
              <dgm:constr type="h" for="ch" forName="wedge4Tx" refType="h" fact="0.25"/>
              <dgm:constr type="primFontSz" for="ch" ptType="node" op="equ"/>
            </dgm:constrLst>
          </dgm:if>
          <dgm:else name="Name10">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5"/>
              <dgm:constr type="t" for="ch" forName="wedge1Tx" refType="h" fact="0.235"/>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446"/>
              <dgm:constr type="t" for="ch" forName="wedge4" refType="h" fact="0.0446"/>
              <dgm:constr type="w" for="ch" forName="wedge4" refType="w" fact="0.84"/>
              <dgm:constr type="h" for="ch" forName="wedge4" refType="h" fact="0.84"/>
              <dgm:constr type="l" for="ch" forName="wedge4Tx" refType="w" fact="0.145"/>
              <dgm:constr type="t" for="ch" forName="wedge4Tx" refType="h" fact="0.2"/>
              <dgm:constr type="w" for="ch" forName="wedge4Tx" refType="w" fact="0.31"/>
              <dgm:constr type="h" for="ch" forName="wedge4Tx" refType="h" fact="0.25"/>
              <dgm:constr type="primFontSz" for="ch" ptType="node" op="equ"/>
            </dgm:constrLst>
          </dgm:else>
        </dgm:choose>
      </dgm:if>
      <dgm:if name="Name11" axis="ch" ptType="node" func="cnt" op="equ" val="5">
        <dgm:choose name="Name12">
          <dgm:if name="Name13" func="var" arg="dir" op="equ" val="norm">
            <dgm:constrLst>
              <dgm:constr type="l" for="ch" forName="wedge1" refType="w" fact="0.1094"/>
              <dgm:constr type="t" for="ch" forName="wedge1" refType="w" fact="0.0395"/>
              <dgm:constr type="w" for="ch" forName="wedge1" refType="w" fact="0.84"/>
              <dgm:constr type="h" for="ch" forName="wedge1" refType="h" fact="0.84"/>
              <dgm:constr type="l" for="ch" forName="wedge1Tx" refType="w" fact="0.54"/>
              <dgm:constr type="t" for="ch" forName="wedge1Tx" refType="h" fact="0.165"/>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8"/>
              <dgm:constr type="t" for="ch" forName="wedge5" refType="h" fact="0.08"/>
              <dgm:constr type="w" for="ch" forName="wedge5" refType="w" fact="0.84"/>
              <dgm:constr type="h" for="ch" forName="wedge5" refType="h" fact="0.84"/>
              <dgm:constr type="l" for="ch" forName="wedge5Tx" refType="w" fact="0.2025"/>
              <dgm:constr type="t" for="ch" forName="wedge5Tx" refType="h" fact="0.208"/>
              <dgm:constr type="w" for="ch" forName="wedge5Tx" refType="w" fact="0.285"/>
              <dgm:constr type="h" for="ch" forName="wedge5Tx" refType="h" fact="0.195"/>
              <dgm:constr type="primFontSz" for="ch" ptType="node" op="equ"/>
            </dgm:constrLst>
          </dgm:if>
          <dgm:else name="Name14">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
              <dgm:constr type="t" for="ch" forName="wedge1Tx" refType="h" fact="0.208"/>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506"/>
              <dgm:constr type="t" for="ch" forName="wedge5" refType="h" fact="0.0395"/>
              <dgm:constr type="w" for="ch" forName="wedge5" refType="w" fact="0.84"/>
              <dgm:constr type="h" for="ch" forName="wedge5" refType="h" fact="0.84"/>
              <dgm:constr type="l" for="ch" forName="wedge5Tx" refType="w" fact="0.18"/>
              <dgm:constr type="t" for="ch" forName="wedge5Tx" refType="h" fact="0.165"/>
              <dgm:constr type="w" for="ch" forName="wedge5Tx" refType="w" fact="0.285"/>
              <dgm:constr type="h" for="ch" forName="wedge5Tx" refType="h" fact="0.195"/>
              <dgm:constr type="primFontSz" for="ch" ptType="node" op="equ"/>
            </dgm:constrLst>
          </dgm:else>
        </dgm:choose>
      </dgm:if>
      <dgm:if name="Name15" axis="ch" ptType="node" func="cnt" op="equ" val="6">
        <dgm:choose name="Name16">
          <dgm:if name="Name17" func="var" arg="dir" op="equ" val="norm">
            <dgm:constrLst>
              <dgm:constr type="l" for="ch" forName="wedge1" refType="w" fact="0.105"/>
              <dgm:constr type="t" for="ch" forName="wedge1" refType="w" fact="0.0367"/>
              <dgm:constr type="w" for="ch" forName="wedge1" refType="w" fact="0.84"/>
              <dgm:constr type="h" for="ch" forName="wedge1" refType="h" fact="0.84"/>
              <dgm:constr type="l" for="ch" forName="wedge1Tx" refType="w" fact="0.534"/>
              <dgm:constr type="t" for="ch" forName="wedge1Tx" refType="h" fact="0.126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8"/>
              <dgm:constr type="t" for="ch" forName="wedge6" refType="h" fact="0.08"/>
              <dgm:constr type="w" for="ch" forName="wedge6" refType="w" fact="0.84"/>
              <dgm:constr type="h" for="ch" forName="wedge6" refType="h" fact="0.84"/>
              <dgm:constr type="l" for="ch" forName="wedge6Tx" refType="w" fact="0.246"/>
              <dgm:constr type="t" for="ch" forName="wedge6Tx" refType="h" fact="0.17"/>
              <dgm:constr type="w" for="ch" forName="wedge6Tx" refType="w" fact="0.245"/>
              <dgm:constr type="h" for="ch" forName="wedge6Tx" refType="h" fact="0.18"/>
              <dgm:constr type="primFontSz" for="ch" ptType="node" op="equ"/>
            </dgm:constrLst>
          </dgm:if>
          <dgm:else name="Name18">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9"/>
              <dgm:constr type="t" for="ch" forName="wedge1Tx" refType="h" fact="0.1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55"/>
              <dgm:constr type="t" for="ch" forName="wedge6" refType="h" fact="0.0367"/>
              <dgm:constr type="w" for="ch" forName="wedge6" refType="w" fact="0.84"/>
              <dgm:constr type="h" for="ch" forName="wedge6" refType="h" fact="0.84"/>
              <dgm:constr type="l" for="ch" forName="wedge6Tx" refType="w" fact="0.221"/>
              <dgm:constr type="t" for="ch" forName="wedge6Tx" refType="h" fact="0.1267"/>
              <dgm:constr type="w" for="ch" forName="wedge6Tx" refType="w" fact="0.245"/>
              <dgm:constr type="h" for="ch" forName="wedge6Tx" refType="h" fact="0.18"/>
              <dgm:constr type="primFontSz" for="ch" ptType="node" op="equ"/>
            </dgm:constrLst>
          </dgm:else>
        </dgm:choose>
      </dgm:if>
      <dgm:else name="Name19">
        <dgm:choose name="Name20">
          <dgm:if name="Name21" func="var" arg="dir" op="equ" val="norm">
            <dgm:constrLst>
              <dgm:constr type="l" for="ch" forName="wedge1" refType="w" fact="0.1017"/>
              <dgm:constr type="t" for="ch" forName="wedge1" refType="w" fact="0.035"/>
              <dgm:constr type="w" for="ch" forName="wedge1" refType="w" fact="0.84"/>
              <dgm:constr type="h" for="ch" forName="wedge1" refType="h" fact="0.84"/>
              <dgm:constr type="l" for="ch" forName="wedge1Tx" refType="w" fact="0.53"/>
              <dgm:constr type="t" for="ch" forName="wedge1Tx" refType="h" fact="0.115"/>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8"/>
              <dgm:constr type="t" for="ch" forName="wedge7" refType="h" fact="0.08"/>
              <dgm:constr type="w" for="ch" forName="wedge7" refType="w" fact="0.84"/>
              <dgm:constr type="h" for="ch" forName="wedge7" refType="h" fact="0.84"/>
              <dgm:constr type="l" for="ch" forName="wedge7Tx" refType="w" fact="0.262"/>
              <dgm:constr type="t" for="ch" forName="wedge7Tx" refType="h" fact="0.16"/>
              <dgm:constr type="w" for="ch" forName="wedge7Tx" refType="w" fact="0.23"/>
              <dgm:constr type="h" for="ch" forName="wedge7Tx" refType="h" fact="0.145"/>
              <dgm:constr type="primFontSz" for="ch" ptType="node" op="equ"/>
            </dgm:constrLst>
          </dgm:if>
          <dgm:else name="Name22">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8"/>
              <dgm:constr type="t" for="ch" forName="wedge1Tx" refType="h" fact="0.16"/>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583"/>
              <dgm:constr type="t" for="ch" forName="wedge7" refType="h" fact="0.035"/>
              <dgm:constr type="w" for="ch" forName="wedge7" refType="w" fact="0.84"/>
              <dgm:constr type="h" for="ch" forName="wedge7" refType="h" fact="0.84"/>
              <dgm:constr type="l" for="ch" forName="wedge7Tx" refType="w" fact="0.2403"/>
              <dgm:constr type="t" for="ch" forName="wedge7Tx" refType="h" fact="0.115"/>
              <dgm:constr type="w" for="ch" forName="wedge7Tx" refType="w" fact="0.23"/>
              <dgm:constr type="h" for="ch" forName="wedge7Tx" refType="h" fact="0.145"/>
              <dgm:constr type="primFontSz" for="ch" ptType="node" op="equ"/>
            </dgm:constrLst>
          </dgm:else>
        </dgm:choose>
      </dgm:else>
    </dgm:choose>
    <dgm:ruleLst/>
    <dgm:choose name="Name23">
      <dgm:if name="Name24" axis="ch" ptType="node" func="cnt" op="gte" val="1">
        <dgm:layoutNode name="wedge1">
          <dgm:alg type="sp"/>
          <dgm:choose name="Name25">
            <dgm:if name="Name26" axis="ch" ptType="node" func="cnt" op="equ" val="1">
              <dgm:shape xmlns:r="http://schemas.openxmlformats.org/officeDocument/2006/relationships" type="ellipse" r:blip="">
                <dgm:adjLst/>
              </dgm:shape>
            </dgm:if>
            <dgm:if name="Name27" axis="ch" ptType="node" func="cnt" op="equ" val="2">
              <dgm:shape xmlns:r="http://schemas.openxmlformats.org/officeDocument/2006/relationships" type="pie" r:blip="">
                <dgm:adjLst>
                  <dgm:adj idx="1" val="270"/>
                  <dgm:adj idx="2" val="90"/>
                </dgm:adjLst>
              </dgm:shape>
            </dgm:if>
            <dgm:if name="Name28" axis="ch" ptType="node" func="cnt" op="equ" val="3">
              <dgm:shape xmlns:r="http://schemas.openxmlformats.org/officeDocument/2006/relationships" type="pie" r:blip="">
                <dgm:adjLst>
                  <dgm:adj idx="1" val="270"/>
                  <dgm:adj idx="2" val="30"/>
                </dgm:adjLst>
              </dgm:shape>
            </dgm:if>
            <dgm:if name="Name29" axis="ch" ptType="node" func="cnt" op="equ" val="4">
              <dgm:shape xmlns:r="http://schemas.openxmlformats.org/officeDocument/2006/relationships" type="pie" r:blip="">
                <dgm:adjLst>
                  <dgm:adj idx="1" val="270"/>
                  <dgm:adj idx="2" val="0"/>
                </dgm:adjLst>
              </dgm:shape>
            </dgm:if>
            <dgm:if name="Name30" axis="ch" ptType="node" func="cnt" op="equ" val="5">
              <dgm:shape xmlns:r="http://schemas.openxmlformats.org/officeDocument/2006/relationships" type="pie" r:blip="">
                <dgm:adjLst>
                  <dgm:adj idx="1" val="270"/>
                  <dgm:adj idx="2" val="342"/>
                </dgm:adjLst>
              </dgm:shape>
            </dgm:if>
            <dgm:if name="Name31" axis="ch" ptType="node" func="cnt" op="equ" val="6">
              <dgm:shape xmlns:r="http://schemas.openxmlformats.org/officeDocument/2006/relationships" type="pie" r:blip="">
                <dgm:adjLst>
                  <dgm:adj idx="1" val="270"/>
                  <dgm:adj idx="2" val="330"/>
                </dgm:adjLst>
              </dgm:shape>
            </dgm:if>
            <dgm:else name="Name32">
              <dgm:shape xmlns:r="http://schemas.openxmlformats.org/officeDocument/2006/relationships" type="pie" r:blip="">
                <dgm:adjLst>
                  <dgm:adj idx="1" val="270"/>
                  <dgm:adj idx="2" val="321.4286"/>
                </dgm:adjLst>
              </dgm:shape>
            </dgm:else>
          </dgm:choose>
          <dgm:choose name="Name33">
            <dgm:if name="Name34" func="var" arg="dir" op="equ" val="norm">
              <dgm:presOf axis="ch desOrSelf" ptType="node node" st="1 1" cnt="1 0"/>
            </dgm:if>
            <dgm:else name="Name35">
              <dgm:choose name="Name36">
                <dgm:if name="Name37" axis="ch" ptType="node" func="cnt" op="equ" val="1">
                  <dgm:presOf axis="ch desOrSelf" ptType="node node" st="1 1" cnt="1 0"/>
                </dgm:if>
                <dgm:if name="Name38" axis="ch" ptType="node" func="cnt" op="equ" val="2">
                  <dgm:presOf axis="ch desOrSelf" ptType="node node" st="2 1" cnt="1 0"/>
                </dgm:if>
                <dgm:if name="Name39" axis="ch" ptType="node" func="cnt" op="equ" val="3">
                  <dgm:presOf axis="ch desOrSelf" ptType="node node" st="3 1" cnt="1 0"/>
                </dgm:if>
                <dgm:if name="Name40" axis="ch" ptType="node" func="cnt" op="equ" val="4">
                  <dgm:presOf axis="ch desOrSelf" ptType="node node" st="4 1" cnt="1 0"/>
                </dgm:if>
                <dgm:if name="Name41" axis="ch" ptType="node" func="cnt" op="equ" val="5">
                  <dgm:presOf axis="ch desOrSelf" ptType="node node" st="5 1" cnt="1 0"/>
                </dgm:if>
                <dgm:if name="Name42" axis="ch" ptType="node" func="cnt" op="equ" val="6">
                  <dgm:presOf axis="ch desOrSelf" ptType="node node" st="6 1" cnt="1 0"/>
                </dgm:if>
                <dgm:else name="Name43">
                  <dgm:presOf axis="ch desOrSelf" ptType="node node" st="7 1" cnt="1 0"/>
                </dgm:else>
              </dgm:choose>
            </dgm:else>
          </dgm:choose>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44">
            <dgm:if name="Name45" func="var" arg="dir" op="equ" val="norm">
              <dgm:presOf axis="ch desOrSelf" ptType="node node" st="1 1" cnt="1 0"/>
            </dgm:if>
            <dgm:else name="Name46">
              <dgm:choose name="Name47">
                <dgm:if name="Name48" axis="ch" ptType="node" func="cnt" op="equ" val="1">
                  <dgm:presOf axis="ch desOrSelf" ptType="node node" st="1 1" cnt="1 0"/>
                </dgm:if>
                <dgm:if name="Name49" axis="ch" ptType="node" func="cnt" op="equ" val="2">
                  <dgm:presOf axis="ch desOrSelf" ptType="node node" st="2 1" cnt="1 0"/>
                </dgm:if>
                <dgm:if name="Name50" axis="ch" ptType="node" func="cnt" op="equ" val="3">
                  <dgm:presOf axis="ch desOrSelf" ptType="node node" st="3 1" cnt="1 0"/>
                </dgm:if>
                <dgm:if name="Name51" axis="ch" ptType="node" func="cnt" op="equ" val="4">
                  <dgm:presOf axis="ch desOrSelf" ptType="node node" st="4 1" cnt="1 0"/>
                </dgm:if>
                <dgm:if name="Name52" axis="ch" ptType="node" func="cnt" op="equ" val="5">
                  <dgm:presOf axis="ch desOrSelf" ptType="node node" st="5 1" cnt="1 0"/>
                </dgm:if>
                <dgm:if name="Name53" axis="ch" ptType="node" func="cnt" op="equ" val="6">
                  <dgm:presOf axis="ch desOrSelf" ptType="node node" st="6 1" cnt="1 0"/>
                </dgm:if>
                <dgm:else name="Name54">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55"/>
    </dgm:choose>
    <dgm:choose name="Name56">
      <dgm:if name="Name57" axis="ch" ptType="node" func="cnt" op="gte" val="2">
        <dgm:layoutNode name="wedge2">
          <dgm:alg type="sp"/>
          <dgm:choose name="Name58">
            <dgm:if name="Name59" axis="ch" ptType="node" func="cnt" op="equ" val="2">
              <dgm:shape xmlns:r="http://schemas.openxmlformats.org/officeDocument/2006/relationships" type="pie" r:blip="">
                <dgm:adjLst>
                  <dgm:adj idx="1" val="90"/>
                  <dgm:adj idx="2" val="270"/>
                </dgm:adjLst>
              </dgm:shape>
            </dgm:if>
            <dgm:if name="Name60" axis="ch" ptType="node" func="cnt" op="equ" val="3">
              <dgm:shape xmlns:r="http://schemas.openxmlformats.org/officeDocument/2006/relationships" type="pie" r:blip="">
                <dgm:adjLst>
                  <dgm:adj idx="1" val="30"/>
                  <dgm:adj idx="2" val="150"/>
                </dgm:adjLst>
              </dgm:shape>
            </dgm:if>
            <dgm:if name="Name61" axis="ch" ptType="node" func="cnt" op="equ" val="4">
              <dgm:shape xmlns:r="http://schemas.openxmlformats.org/officeDocument/2006/relationships" type="pie" r:blip="">
                <dgm:adjLst>
                  <dgm:adj idx="1" val="0"/>
                  <dgm:adj idx="2" val="90"/>
                </dgm:adjLst>
              </dgm:shape>
            </dgm:if>
            <dgm:if name="Name62" axis="ch" ptType="node" func="cnt" op="equ" val="5">
              <dgm:shape xmlns:r="http://schemas.openxmlformats.org/officeDocument/2006/relationships" type="pie" r:blip="">
                <dgm:adjLst>
                  <dgm:adj idx="1" val="342"/>
                  <dgm:adj idx="2" val="54"/>
                </dgm:adjLst>
              </dgm:shape>
            </dgm:if>
            <dgm:if name="Name63" axis="ch" ptType="node" func="cnt" op="equ" val="6">
              <dgm:shape xmlns:r="http://schemas.openxmlformats.org/officeDocument/2006/relationships" type="pie" r:blip="">
                <dgm:adjLst>
                  <dgm:adj idx="1" val="330"/>
                  <dgm:adj idx="2" val="30"/>
                </dgm:adjLst>
              </dgm:shape>
            </dgm:if>
            <dgm:else name="Name64">
              <dgm:shape xmlns:r="http://schemas.openxmlformats.org/officeDocument/2006/relationships" type="pie" r:blip="">
                <dgm:adjLst>
                  <dgm:adj idx="1" val="321.4286"/>
                  <dgm:adj idx="2" val="12.85714"/>
                </dgm:adjLst>
              </dgm:shape>
            </dgm:else>
          </dgm:choose>
          <dgm:choose name="Name65">
            <dgm:if name="Name66" func="var" arg="dir" op="equ" val="norm">
              <dgm:presOf axis="ch desOrSelf" ptType="node node" st="2 1" cnt="1 0"/>
            </dgm:if>
            <dgm:else name="Name67">
              <dgm:choose name="Name68">
                <dgm:if name="Name69" axis="ch" ptType="node" func="cnt" op="equ" val="2">
                  <dgm:presOf axis="ch desOrSelf" ptType="node node" st="1 1" cnt="1 0"/>
                </dgm:if>
                <dgm:if name="Name70" axis="ch" ptType="node" func="cnt" op="equ" val="3">
                  <dgm:presOf axis="ch desOrSelf" ptType="node node" st="2 1" cnt="1 0"/>
                </dgm:if>
                <dgm:if name="Name71" axis="ch" ptType="node" func="cnt" op="equ" val="4">
                  <dgm:presOf axis="ch desOrSelf" ptType="node node" st="3 1" cnt="1 0"/>
                </dgm:if>
                <dgm:if name="Name72" axis="ch" ptType="node" func="cnt" op="equ" val="5">
                  <dgm:presOf axis="ch desOrSelf" ptType="node node" st="4 1" cnt="1 0"/>
                </dgm:if>
                <dgm:if name="Name73" axis="ch" ptType="node" func="cnt" op="equ" val="6">
                  <dgm:presOf axis="ch desOrSelf" ptType="node node" st="5 1" cnt="1 0"/>
                </dgm:if>
                <dgm:else name="Name74">
                  <dgm:presOf axis="ch desOrSelf" ptType="node node" st="6 1" cnt="1 0"/>
                </dgm:else>
              </dgm:choose>
            </dgm:else>
          </dgm:choose>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75">
            <dgm:if name="Name76" func="var" arg="dir" op="equ" val="norm">
              <dgm:presOf axis="ch desOrSelf" ptType="node node" st="2 1" cnt="1 0"/>
            </dgm:if>
            <dgm:else name="Name77">
              <dgm:choose name="Name78">
                <dgm:if name="Name79" axis="ch" ptType="node" func="cnt" op="equ" val="2">
                  <dgm:presOf axis="ch desOrSelf" ptType="node node" st="1 1" cnt="1 0"/>
                </dgm:if>
                <dgm:if name="Name80" axis="ch" ptType="node" func="cnt" op="equ" val="3">
                  <dgm:presOf axis="ch desOrSelf" ptType="node node" st="2 1" cnt="1 0"/>
                </dgm:if>
                <dgm:if name="Name81" axis="ch" ptType="node" func="cnt" op="equ" val="4">
                  <dgm:presOf axis="ch desOrSelf" ptType="node node" st="3 1" cnt="1 0"/>
                </dgm:if>
                <dgm:if name="Name82" axis="ch" ptType="node" func="cnt" op="equ" val="5">
                  <dgm:presOf axis="ch desOrSelf" ptType="node node" st="4 1" cnt="1 0"/>
                </dgm:if>
                <dgm:if name="Name83" axis="ch" ptType="node" func="cnt" op="equ" val="6">
                  <dgm:presOf axis="ch desOrSelf" ptType="node node" st="5 1" cnt="1 0"/>
                </dgm:if>
                <dgm:else name="Name84">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85"/>
    </dgm:choose>
    <dgm:choose name="Name86">
      <dgm:if name="Name87" axis="ch" ptType="node" func="cnt" op="gte" val="3">
        <dgm:layoutNode name="wedge3">
          <dgm:alg type="sp"/>
          <dgm:choose name="Name88">
            <dgm:if name="Name89" axis="ch" ptType="node" func="cnt" op="equ" val="3">
              <dgm:shape xmlns:r="http://schemas.openxmlformats.org/officeDocument/2006/relationships" type="pie" r:blip="">
                <dgm:adjLst>
                  <dgm:adj idx="1" val="150"/>
                  <dgm:adj idx="2" val="270"/>
                </dgm:adjLst>
              </dgm:shape>
            </dgm:if>
            <dgm:if name="Name90" axis="ch" ptType="node" func="cnt" op="equ" val="4">
              <dgm:shape xmlns:r="http://schemas.openxmlformats.org/officeDocument/2006/relationships" type="pie" r:blip="">
                <dgm:adjLst>
                  <dgm:adj idx="1" val="90"/>
                  <dgm:adj idx="2" val="180"/>
                </dgm:adjLst>
              </dgm:shape>
            </dgm:if>
            <dgm:if name="Name91" axis="ch" ptType="node" func="cnt" op="equ" val="5">
              <dgm:shape xmlns:r="http://schemas.openxmlformats.org/officeDocument/2006/relationships" type="pie" r:blip="">
                <dgm:adjLst>
                  <dgm:adj idx="1" val="54"/>
                  <dgm:adj idx="2" val="126"/>
                </dgm:adjLst>
              </dgm:shape>
            </dgm:if>
            <dgm:if name="Name92" axis="ch" ptType="node" func="cnt" op="equ" val="6">
              <dgm:shape xmlns:r="http://schemas.openxmlformats.org/officeDocument/2006/relationships" type="pie" r:blip="">
                <dgm:adjLst>
                  <dgm:adj idx="1" val="30"/>
                  <dgm:adj idx="2" val="90"/>
                </dgm:adjLst>
              </dgm:shape>
            </dgm:if>
            <dgm:else name="Name93">
              <dgm:shape xmlns:r="http://schemas.openxmlformats.org/officeDocument/2006/relationships" type="pie" r:blip="">
                <dgm:adjLst>
                  <dgm:adj idx="1" val="12.85714"/>
                  <dgm:adj idx="2" val="64.28571"/>
                </dgm:adjLst>
              </dgm:shape>
            </dgm:else>
          </dgm:choose>
          <dgm:choose name="Name94">
            <dgm:if name="Name95" func="var" arg="dir" op="equ" val="norm">
              <dgm:presOf axis="ch desOrSelf" ptType="node node" st="3 1" cnt="1 0"/>
            </dgm:if>
            <dgm:else name="Name96">
              <dgm:choose name="Name97">
                <dgm:if name="Name98" axis="ch" ptType="node" func="cnt" op="equ" val="3">
                  <dgm:presOf axis="ch desOrSelf" ptType="node node" st="1 1" cnt="1 0"/>
                </dgm:if>
                <dgm:if name="Name99" axis="ch" ptType="node" func="cnt" op="equ" val="4">
                  <dgm:presOf axis="ch desOrSelf" ptType="node node" st="2 1" cnt="1 0"/>
                </dgm:if>
                <dgm:if name="Name100" axis="ch" ptType="node" func="cnt" op="equ" val="5">
                  <dgm:presOf axis="ch desOrSelf" ptType="node node" st="3 1" cnt="1 0"/>
                </dgm:if>
                <dgm:if name="Name101" axis="ch" ptType="node" func="cnt" op="equ" val="6">
                  <dgm:presOf axis="ch desOrSelf" ptType="node node" st="4 1" cnt="1 0"/>
                </dgm:if>
                <dgm:else name="Name102">
                  <dgm:presOf axis="ch desOrSelf" ptType="node node" st="5 1" cnt="1 0"/>
                </dgm:else>
              </dgm:choose>
            </dgm:else>
          </dgm:choose>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103">
            <dgm:if name="Name104" func="var" arg="dir" op="equ" val="norm">
              <dgm:presOf axis="ch desOrSelf" ptType="node node" st="3 1" cnt="1 0"/>
            </dgm:if>
            <dgm:else name="Name105">
              <dgm:choose name="Name106">
                <dgm:if name="Name107" axis="ch" ptType="node" func="cnt" op="equ" val="3">
                  <dgm:presOf axis="ch desOrSelf" ptType="node node" st="1 1" cnt="1 0"/>
                </dgm:if>
                <dgm:if name="Name108" axis="ch" ptType="node" func="cnt" op="equ" val="4">
                  <dgm:presOf axis="ch desOrSelf" ptType="node node" st="2 1" cnt="1 0"/>
                </dgm:if>
                <dgm:if name="Name109" axis="ch" ptType="node" func="cnt" op="equ" val="5">
                  <dgm:presOf axis="ch desOrSelf" ptType="node node" st="3 1" cnt="1 0"/>
                </dgm:if>
                <dgm:if name="Name110" axis="ch" ptType="node" func="cnt" op="equ" val="6">
                  <dgm:presOf axis="ch desOrSelf" ptType="node node" st="4 1" cnt="1 0"/>
                </dgm:if>
                <dgm:else name="Name111">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12"/>
    </dgm:choose>
    <dgm:choose name="Name113">
      <dgm:if name="Name114" axis="ch" ptType="node" func="cnt" op="gte" val="4">
        <dgm:layoutNode name="wedge4">
          <dgm:alg type="sp"/>
          <dgm:choose name="Name115">
            <dgm:if name="Name116" axis="ch" ptType="node" func="cnt" op="equ" val="4">
              <dgm:shape xmlns:r="http://schemas.openxmlformats.org/officeDocument/2006/relationships" type="pie" r:blip="">
                <dgm:adjLst>
                  <dgm:adj idx="1" val="180"/>
                  <dgm:adj idx="2" val="270"/>
                </dgm:adjLst>
              </dgm:shape>
            </dgm:if>
            <dgm:if name="Name117" axis="ch" ptType="node" func="cnt" op="equ" val="5">
              <dgm:shape xmlns:r="http://schemas.openxmlformats.org/officeDocument/2006/relationships" type="pie" r:blip="">
                <dgm:adjLst>
                  <dgm:adj idx="1" val="126"/>
                  <dgm:adj idx="2" val="198"/>
                </dgm:adjLst>
              </dgm:shape>
            </dgm:if>
            <dgm:if name="Name118" axis="ch" ptType="node" func="cnt" op="equ" val="6">
              <dgm:shape xmlns:r="http://schemas.openxmlformats.org/officeDocument/2006/relationships" type="pie" r:blip="">
                <dgm:adjLst>
                  <dgm:adj idx="1" val="90"/>
                  <dgm:adj idx="2" val="150"/>
                </dgm:adjLst>
              </dgm:shape>
            </dgm:if>
            <dgm:else name="Name119">
              <dgm:shape xmlns:r="http://schemas.openxmlformats.org/officeDocument/2006/relationships" type="pie" r:blip="">
                <dgm:adjLst>
                  <dgm:adj idx="1" val="64.2871"/>
                  <dgm:adj idx="2" val="115.7143"/>
                </dgm:adjLst>
              </dgm:shape>
            </dgm:else>
          </dgm:choose>
          <dgm:choose name="Name120">
            <dgm:if name="Name121" func="var" arg="dir" op="equ" val="norm">
              <dgm:presOf axis="ch desOrSelf" ptType="node node" st="4 1" cnt="1 0"/>
            </dgm:if>
            <dgm:else name="Name122">
              <dgm:choose name="Name123">
                <dgm:if name="Name124" axis="ch" ptType="node" func="cnt" op="equ" val="4">
                  <dgm:presOf axis="ch desOrSelf" ptType="node node" st="1 1" cnt="1 0"/>
                </dgm:if>
                <dgm:if name="Name125" axis="ch" ptType="node" func="cnt" op="equ" val="5">
                  <dgm:presOf axis="ch desOrSelf" ptType="node node" st="2 1" cnt="1 0"/>
                </dgm:if>
                <dgm:if name="Name126" axis="ch" ptType="node" func="cnt" op="equ" val="6">
                  <dgm:presOf axis="ch desOrSelf" ptType="node node" st="3 1" cnt="1 0"/>
                </dgm:if>
                <dgm:else name="Name127">
                  <dgm:presOf axis="ch desOrSelf" ptType="node node" st="4 1" cnt="1 0"/>
                </dgm:else>
              </dgm:choose>
            </dgm:else>
          </dgm:choose>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28">
            <dgm:if name="Name129" func="var" arg="dir" op="equ" val="norm">
              <dgm:presOf axis="ch desOrSelf" ptType="node node" st="4 1" cnt="1 0"/>
            </dgm:if>
            <dgm:else name="Name130">
              <dgm:choose name="Name131">
                <dgm:if name="Name132" axis="ch" ptType="node" func="cnt" op="equ" val="4">
                  <dgm:presOf axis="ch desOrSelf" ptType="node node" st="1 1" cnt="1 0"/>
                </dgm:if>
                <dgm:if name="Name133" axis="ch" ptType="node" func="cnt" op="equ" val="5">
                  <dgm:presOf axis="ch desOrSelf" ptType="node node" st="2 1" cnt="1 0"/>
                </dgm:if>
                <dgm:if name="Name134" axis="ch" ptType="node" func="cnt" op="equ" val="6">
                  <dgm:presOf axis="ch desOrSelf" ptType="node node" st="3 1" cnt="1 0"/>
                </dgm:if>
                <dgm:else name="Name135">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36"/>
    </dgm:choose>
    <dgm:choose name="Name137">
      <dgm:if name="Name138" axis="ch" ptType="node" func="cnt" op="gte" val="5">
        <dgm:layoutNode name="wedge5">
          <dgm:alg type="sp"/>
          <dgm:choose name="Name139">
            <dgm:if name="Name140" axis="ch" ptType="node" func="cnt" op="equ" val="5">
              <dgm:shape xmlns:r="http://schemas.openxmlformats.org/officeDocument/2006/relationships" type="pie" r:blip="">
                <dgm:adjLst>
                  <dgm:adj idx="1" val="198"/>
                  <dgm:adj idx="2" val="270"/>
                </dgm:adjLst>
              </dgm:shape>
            </dgm:if>
            <dgm:if name="Name141" axis="ch" ptType="node" func="cnt" op="equ" val="6">
              <dgm:shape xmlns:r="http://schemas.openxmlformats.org/officeDocument/2006/relationships" type="pie" r:blip="">
                <dgm:adjLst>
                  <dgm:adj idx="1" val="150"/>
                  <dgm:adj idx="2" val="210"/>
                </dgm:adjLst>
              </dgm:shape>
            </dgm:if>
            <dgm:else name="Name142">
              <dgm:shape xmlns:r="http://schemas.openxmlformats.org/officeDocument/2006/relationships" type="pie" r:blip="">
                <dgm:adjLst>
                  <dgm:adj idx="1" val="115.7143"/>
                  <dgm:adj idx="2" val="167.1429"/>
                </dgm:adjLst>
              </dgm:shape>
            </dgm:else>
          </dgm:choose>
          <dgm:choose name="Name143">
            <dgm:if name="Name144" func="var" arg="dir" op="equ" val="norm">
              <dgm:presOf axis="ch desOrSelf" ptType="node node" st="5 1" cnt="1 0"/>
            </dgm:if>
            <dgm:else name="Name145">
              <dgm:choose name="Name146">
                <dgm:if name="Name147" axis="ch" ptType="node" func="cnt" op="equ" val="5">
                  <dgm:presOf axis="ch desOrSelf" ptType="node node" st="1 1" cnt="1 0"/>
                </dgm:if>
                <dgm:if name="Name148" axis="ch" ptType="node" func="cnt" op="equ" val="6">
                  <dgm:presOf axis="ch desOrSelf" ptType="node node" st="2 1" cnt="1 0"/>
                </dgm:if>
                <dgm:else name="Name149">
                  <dgm:presOf axis="ch desOrSelf" ptType="node node" st="3 1" cnt="1 0"/>
                </dgm:else>
              </dgm:choose>
            </dgm:else>
          </dgm:choose>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50">
            <dgm:if name="Name151" func="var" arg="dir" op="equ" val="norm">
              <dgm:presOf axis="ch desOrSelf" ptType="node node" st="5 1" cnt="1 0"/>
            </dgm:if>
            <dgm:else name="Name152">
              <dgm:choose name="Name153">
                <dgm:if name="Name154" axis="ch" ptType="node" func="cnt" op="equ" val="5">
                  <dgm:presOf axis="ch desOrSelf" ptType="node node" st="1 1" cnt="1 0"/>
                </dgm:if>
                <dgm:if name="Name155" axis="ch" ptType="node" func="cnt" op="equ" val="6">
                  <dgm:presOf axis="ch desOrSelf" ptType="node node" st="2 1" cnt="1 0"/>
                </dgm:if>
                <dgm:else name="Name156">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57"/>
    </dgm:choose>
    <dgm:choose name="Name158">
      <dgm:if name="Name159" axis="ch" ptType="node" func="cnt" op="gte" val="6">
        <dgm:layoutNode name="wedge6">
          <dgm:alg type="sp"/>
          <dgm:choose name="Name160">
            <dgm:if name="Name161" axis="ch" ptType="node" func="cnt" op="equ" val="6">
              <dgm:shape xmlns:r="http://schemas.openxmlformats.org/officeDocument/2006/relationships" type="pie" r:blip="">
                <dgm:adjLst>
                  <dgm:adj idx="1" val="210"/>
                  <dgm:adj idx="2" val="270"/>
                </dgm:adjLst>
              </dgm:shape>
            </dgm:if>
            <dgm:else name="Name162">
              <dgm:shape xmlns:r="http://schemas.openxmlformats.org/officeDocument/2006/relationships" type="pie" r:blip="">
                <dgm:adjLst>
                  <dgm:adj idx="1" val="167.1429"/>
                  <dgm:adj idx="2" val="218.5714"/>
                </dgm:adjLst>
              </dgm:shape>
            </dgm:else>
          </dgm:choose>
          <dgm:choose name="Name163">
            <dgm:if name="Name164" func="var" arg="dir" op="equ" val="norm">
              <dgm:presOf axis="ch desOrSelf" ptType="node node" st="6 1" cnt="1 0"/>
            </dgm:if>
            <dgm:else name="Name165">
              <dgm:choose name="Name166">
                <dgm:if name="Name167" axis="ch" ptType="node" func="cnt" op="equ" val="6">
                  <dgm:presOf axis="ch desOrSelf" ptType="node node" st="1 1" cnt="1 0"/>
                </dgm:if>
                <dgm:else name="Name168">
                  <dgm:presOf axis="ch desOrSelf" ptType="node node" st="2 1" cnt="1 0"/>
                </dgm:else>
              </dgm:choose>
            </dgm:else>
          </dgm:choose>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69">
            <dgm:if name="Name170" func="var" arg="dir" op="equ" val="norm">
              <dgm:presOf axis="ch desOrSelf" ptType="node node" st="6 1" cnt="1 0"/>
            </dgm:if>
            <dgm:else name="Name171">
              <dgm:choose name="Name172">
                <dgm:if name="Name173" axis="ch" ptType="node" func="cnt" op="equ" val="6">
                  <dgm:presOf axis="ch desOrSelf" ptType="node node" st="1 1" cnt="1 0"/>
                </dgm:if>
                <dgm:else name="Name174">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75"/>
    </dgm:choose>
    <dgm:choose name="Name176">
      <dgm:if name="Name177" axis="ch" ptType="node" func="cnt" op="gte" val="7">
        <dgm:layoutNode name="wedge7">
          <dgm:alg type="sp"/>
          <dgm:shape xmlns:r="http://schemas.openxmlformats.org/officeDocument/2006/relationships" type="pie" r:blip="">
            <dgm:adjLst>
              <dgm:adj idx="1" val="218.5714"/>
              <dgm:adj idx="2" val="270"/>
            </dgm:adjLst>
          </dgm:shape>
          <dgm:choose name="Name178">
            <dgm:if name="Name179" func="var" arg="dir" op="equ" val="norm">
              <dgm:presOf axis="ch desOrSelf" ptType="node node" st="7 1" cnt="1 0"/>
            </dgm:if>
            <dgm:else name="Name180">
              <dgm:presOf axis="ch desOrSelf" ptType="node node" st="1 1" cnt="1 0"/>
            </dgm:else>
          </dgm:choose>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81">
            <dgm:if name="Name182" func="var" arg="dir" op="equ" val="norm">
              <dgm:presOf axis="ch desOrSelf" ptType="node node" st="7 1" cnt="1 0"/>
            </dgm:if>
            <dgm:else name="Name183">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84"/>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2.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482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64820"/>
          </a:xfrm>
          <a:prstGeom prst="rect">
            <a:avLst/>
          </a:prstGeom>
        </p:spPr>
        <p:txBody>
          <a:bodyPr vert="horz" lIns="91440" tIns="45720" rIns="91440" bIns="45720" rtlCol="0"/>
          <a:lstStyle>
            <a:lvl1pPr algn="r">
              <a:defRPr sz="1200"/>
            </a:lvl1pPr>
          </a:lstStyle>
          <a:p>
            <a:fld id="{4C6DE032-0D41-45BC-AF4D-2DAF77D4F1FA}" type="datetimeFigureOut">
              <a:rPr lang="en-US" smtClean="0"/>
              <a:pPr/>
              <a:t>2/26/12</a:t>
            </a:fld>
            <a:endParaRPr lang="en-US"/>
          </a:p>
        </p:txBody>
      </p:sp>
      <p:sp>
        <p:nvSpPr>
          <p:cNvPr id="4" name="Slide Image Placeholder 3"/>
          <p:cNvSpPr>
            <a:spLocks noGrp="1" noRot="1" noChangeAspect="1"/>
          </p:cNvSpPr>
          <p:nvPr>
            <p:ph type="sldImg" idx="2"/>
          </p:nvPr>
        </p:nvSpPr>
        <p:spPr>
          <a:xfrm>
            <a:off x="1104900" y="696913"/>
            <a:ext cx="4648200" cy="34861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15790"/>
            <a:ext cx="5486400" cy="418338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2971800" cy="46482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829967"/>
            <a:ext cx="2971800" cy="464820"/>
          </a:xfrm>
          <a:prstGeom prst="rect">
            <a:avLst/>
          </a:prstGeom>
        </p:spPr>
        <p:txBody>
          <a:bodyPr vert="horz" lIns="91440" tIns="45720" rIns="91440" bIns="45720" rtlCol="0" anchor="b"/>
          <a:lstStyle>
            <a:lvl1pPr algn="r">
              <a:defRPr sz="1200"/>
            </a:lvl1pPr>
          </a:lstStyle>
          <a:p>
            <a:fld id="{54CA0C08-E2A8-42B5-95C6-EE479A4D4355}" type="slidenum">
              <a:rPr lang="en-US" smtClean="0"/>
              <a:pPr/>
              <a:t>‹#›</a:t>
            </a:fld>
            <a:endParaRPr lang="en-US"/>
          </a:p>
        </p:txBody>
      </p:sp>
    </p:spTree>
    <p:extLst>
      <p:ext uri="{BB962C8B-B14F-4D97-AF65-F5344CB8AC3E}">
        <p14:creationId xmlns:p14="http://schemas.microsoft.com/office/powerpoint/2010/main" val="17818959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 Id="rId3" Type="http://schemas.openxmlformats.org/officeDocument/2006/relationships/hyperlink" Target="https://owa.education.ohio.gov/owa/redir.aspx?C=a9929f35300b4692ae6e2109e1f13a86&amp;URL=http://www.achieve.org/next-generation-science-standards" TargetMode="Externa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2.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4CA0C08-E2A8-42B5-95C6-EE479A4D4355}" type="slidenum">
              <a:rPr lang="en-US" smtClean="0"/>
              <a:pPr/>
              <a:t>1</a:t>
            </a:fld>
            <a:endParaRPr lang="en-US"/>
          </a:p>
        </p:txBody>
      </p:sp>
    </p:spTree>
    <p:extLst>
      <p:ext uri="{BB962C8B-B14F-4D97-AF65-F5344CB8AC3E}">
        <p14:creationId xmlns:p14="http://schemas.microsoft.com/office/powerpoint/2010/main" val="6611577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057"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E6E5D6DD-19BD-4169-AD50-D8FCA7F10C14}" type="slidenum">
              <a:rPr lang="en-US">
                <a:solidFill>
                  <a:srgbClr val="000000"/>
                </a:solidFill>
                <a:ea typeface="ヒラギノ角ゴ Pro W3"/>
                <a:cs typeface="ヒラギノ角ゴ Pro W3"/>
              </a:rPr>
              <a:pPr/>
              <a:t>10</a:t>
            </a:fld>
            <a:endParaRPr lang="en-US">
              <a:solidFill>
                <a:srgbClr val="000000"/>
              </a:solidFill>
              <a:ea typeface="ヒラギノ角ゴ Pro W3"/>
              <a:cs typeface="ヒラギノ角ゴ Pro W3"/>
            </a:endParaRPr>
          </a:p>
        </p:txBody>
      </p:sp>
      <p:sp>
        <p:nvSpPr>
          <p:cNvPr id="301058" name="Rectangle 2"/>
          <p:cNvSpPr>
            <a:spLocks noGrp="1" noRot="1" noChangeAspect="1" noChangeArrowheads="1" noTextEdit="1"/>
          </p:cNvSpPr>
          <p:nvPr>
            <p:ph type="sldImg"/>
          </p:nvPr>
        </p:nvSpPr>
        <p:spPr bwMode="auto">
          <a:xfrm>
            <a:off x="2362200" y="304800"/>
            <a:ext cx="1625600" cy="1219200"/>
          </a:xfrm>
          <a:noFill/>
          <a:ln>
            <a:solidFill>
              <a:srgbClr val="000000"/>
            </a:solidFill>
            <a:miter lim="800000"/>
            <a:headEnd/>
            <a:tailEnd/>
          </a:ln>
        </p:spPr>
      </p:sp>
      <p:sp>
        <p:nvSpPr>
          <p:cNvPr id="293891" name="Rectangle 3"/>
          <p:cNvSpPr>
            <a:spLocks noGrp="1" noChangeArrowheads="1"/>
          </p:cNvSpPr>
          <p:nvPr>
            <p:ph type="body" idx="1"/>
          </p:nvPr>
        </p:nvSpPr>
        <p:spPr>
          <a:xfrm>
            <a:off x="456579" y="1676400"/>
            <a:ext cx="5944842" cy="7010400"/>
          </a:xfrm>
        </p:spPr>
        <p:txBody>
          <a:bodyPr wrap="square" numCol="1" anchor="t" anchorCtr="0" compatLnSpc="1">
            <a:prstTxWarp prst="textNoShape">
              <a:avLst/>
            </a:prstTxWarp>
            <a:noAutofit/>
          </a:bodyPr>
          <a:lstStyle/>
          <a:p>
            <a:pPr>
              <a:spcBef>
                <a:spcPct val="0"/>
              </a:spcBef>
            </a:pPr>
            <a:r>
              <a:rPr lang="en-US" sz="1000" b="0" dirty="0" smtClean="0"/>
              <a:t>Before </a:t>
            </a:r>
            <a:r>
              <a:rPr lang="en-US" sz="1000" b="0" dirty="0"/>
              <a:t>we </a:t>
            </a:r>
            <a:r>
              <a:rPr lang="en-US" sz="1000" b="0" dirty="0" smtClean="0"/>
              <a:t>examine</a:t>
            </a:r>
            <a:r>
              <a:rPr lang="en-US" sz="1000" b="0" baseline="0" dirty="0" smtClean="0"/>
              <a:t> what has changed in the Ohio Revised Science and Model Curriculum</a:t>
            </a:r>
            <a:r>
              <a:rPr lang="en-US" sz="1000" b="0" dirty="0" smtClean="0"/>
              <a:t>, </a:t>
            </a:r>
            <a:r>
              <a:rPr lang="en-US" sz="1000" b="0" dirty="0"/>
              <a:t>we need to reinforce what remains the same and is the guiding principle for all that we are doing: Scientific</a:t>
            </a:r>
            <a:r>
              <a:rPr lang="en-US" sz="1000" b="0" dirty="0" smtClean="0"/>
              <a:t> Practices</a:t>
            </a:r>
            <a:r>
              <a:rPr lang="en-US" sz="1000" b="0" baseline="0" dirty="0" smtClean="0"/>
              <a:t> </a:t>
            </a:r>
            <a:r>
              <a:rPr lang="en-US" sz="1000" b="0" dirty="0" smtClean="0"/>
              <a:t>and </a:t>
            </a:r>
            <a:r>
              <a:rPr lang="en-US" sz="1000" b="0" dirty="0"/>
              <a:t>the Learning Cycle (5E’s)</a:t>
            </a:r>
          </a:p>
          <a:p>
            <a:pPr marL="0" lvl="1">
              <a:spcBef>
                <a:spcPct val="0"/>
              </a:spcBef>
            </a:pPr>
            <a:endParaRPr lang="en-US" sz="1000" b="0" dirty="0"/>
          </a:p>
          <a:p>
            <a:pPr marL="0" lvl="1">
              <a:spcBef>
                <a:spcPct val="0"/>
              </a:spcBef>
            </a:pPr>
            <a:r>
              <a:rPr lang="en-US" sz="1000" b="0" dirty="0"/>
              <a:t>Science content is at the core of scientific inquiry.</a:t>
            </a:r>
          </a:p>
          <a:p>
            <a:pPr marL="457200" lvl="2">
              <a:spcBef>
                <a:spcPct val="0"/>
              </a:spcBef>
              <a:buFont typeface="Wingdings" pitchFamily="2" charset="2"/>
              <a:buChar char="v"/>
            </a:pPr>
            <a:r>
              <a:rPr lang="en-US" sz="1000" b="0" dirty="0"/>
              <a:t>Inquiry is about content</a:t>
            </a:r>
          </a:p>
          <a:p>
            <a:pPr marL="457200" lvl="2">
              <a:spcBef>
                <a:spcPct val="0"/>
              </a:spcBef>
              <a:buFont typeface="Wingdings" pitchFamily="2" charset="2"/>
              <a:buChar char="v"/>
            </a:pPr>
            <a:r>
              <a:rPr lang="en-US" sz="1000" b="0" dirty="0"/>
              <a:t>Content interacts with each of the components of scientific inquiry. </a:t>
            </a:r>
          </a:p>
          <a:p>
            <a:pPr marL="457200" lvl="2">
              <a:spcBef>
                <a:spcPct val="0"/>
              </a:spcBef>
              <a:buFont typeface="Wingdings" pitchFamily="2" charset="2"/>
              <a:buChar char="v"/>
            </a:pPr>
            <a:r>
              <a:rPr lang="en-US" sz="1000" b="0" dirty="0"/>
              <a:t>Teachers must: </a:t>
            </a:r>
          </a:p>
          <a:p>
            <a:pPr marL="896503" lvl="3" indent="-109047">
              <a:spcBef>
                <a:spcPct val="0"/>
              </a:spcBef>
              <a:buFontTx/>
              <a:buChar char="•"/>
            </a:pPr>
            <a:r>
              <a:rPr lang="en-US" sz="1000" b="0" dirty="0"/>
              <a:t>Be grounded in the content to scaffold students in framing questions, grappling with data, creating explanations, and critiquing explanations (including others in public forum) – all important components of inquiry.</a:t>
            </a:r>
          </a:p>
          <a:p>
            <a:pPr marL="896503" lvl="3" indent="-109047">
              <a:spcBef>
                <a:spcPct val="0"/>
              </a:spcBef>
              <a:buFontTx/>
              <a:buChar char="•"/>
            </a:pPr>
            <a:r>
              <a:rPr lang="en-US" sz="1000" b="0" dirty="0"/>
              <a:t>Be able to select instructional materials that promote the teaching and learning of science by inquiry.</a:t>
            </a:r>
          </a:p>
          <a:p>
            <a:pPr marL="896503" lvl="3" indent="-109047">
              <a:spcBef>
                <a:spcPct val="0"/>
              </a:spcBef>
              <a:buFontTx/>
              <a:buChar char="•"/>
            </a:pPr>
            <a:r>
              <a:rPr lang="en-US" sz="1000" b="0" dirty="0"/>
              <a:t>Be able to assess students’ abilities in multiple ways that are compatible with inquiry.</a:t>
            </a:r>
          </a:p>
          <a:p>
            <a:pPr marL="439303" lvl="2" indent="-109047">
              <a:spcBef>
                <a:spcPct val="0"/>
              </a:spcBef>
              <a:buFontTx/>
              <a:buChar char="•"/>
            </a:pPr>
            <a:endParaRPr lang="en-US" sz="1000" b="0" dirty="0"/>
          </a:p>
          <a:p>
            <a:pPr>
              <a:spcBef>
                <a:spcPct val="0"/>
              </a:spcBef>
            </a:pPr>
            <a:r>
              <a:rPr lang="en-US" sz="1000" b="0" dirty="0"/>
              <a:t>The process of scientific inquiry incorporate universal skills that are commonly thought of as 21st Century Process Skills AND these are already common across all our disciplines (ELA, SS, Math) and in our current standards.</a:t>
            </a:r>
          </a:p>
          <a:p>
            <a:pPr marL="457200" lvl="2">
              <a:spcBef>
                <a:spcPct val="0"/>
              </a:spcBef>
            </a:pPr>
            <a:r>
              <a:rPr lang="en-US" sz="1000" b="0" dirty="0"/>
              <a:t>Collaboration		</a:t>
            </a:r>
            <a:r>
              <a:rPr lang="en-US" sz="1000" b="0" dirty="0" smtClean="0"/>
              <a:t>	Communication</a:t>
            </a:r>
            <a:endParaRPr lang="en-US" sz="1000" b="0" dirty="0"/>
          </a:p>
          <a:p>
            <a:pPr marL="457200" lvl="2">
              <a:spcBef>
                <a:spcPct val="0"/>
              </a:spcBef>
            </a:pPr>
            <a:r>
              <a:rPr lang="en-US" sz="1000" b="0" dirty="0"/>
              <a:t>Critical Thinking	</a:t>
            </a:r>
            <a:r>
              <a:rPr lang="en-US" sz="1000" b="0" dirty="0" smtClean="0"/>
              <a:t>		Meta</a:t>
            </a:r>
            <a:r>
              <a:rPr lang="en-US" sz="1000" b="0" dirty="0"/>
              <a:t>-Cognition</a:t>
            </a:r>
          </a:p>
          <a:p>
            <a:pPr marL="457200" lvl="2">
              <a:spcBef>
                <a:spcPct val="0"/>
              </a:spcBef>
            </a:pPr>
            <a:r>
              <a:rPr lang="en-US" sz="1000" b="0" dirty="0"/>
              <a:t>Problem-solving/Design		Research</a:t>
            </a:r>
          </a:p>
          <a:p>
            <a:pPr>
              <a:spcBef>
                <a:spcPct val="0"/>
              </a:spcBef>
            </a:pPr>
            <a:endParaRPr lang="en-US" sz="1000" b="0" dirty="0" smtClean="0"/>
          </a:p>
          <a:p>
            <a:pPr>
              <a:spcBef>
                <a:spcPct val="0"/>
              </a:spcBef>
            </a:pPr>
            <a:endParaRPr lang="en-US" sz="1000" b="0" dirty="0" smtClean="0">
              <a:solidFill>
                <a:schemeClr val="tx1"/>
              </a:solidFill>
              <a:cs typeface="+mn-cs"/>
            </a:endParaRPr>
          </a:p>
          <a:p>
            <a:pPr>
              <a:spcBef>
                <a:spcPct val="0"/>
              </a:spcBef>
            </a:pPr>
            <a:r>
              <a:rPr lang="en-US" sz="1000" b="0" dirty="0" smtClean="0">
                <a:solidFill>
                  <a:schemeClr val="tx1"/>
                </a:solidFill>
                <a:cs typeface="+mn-cs"/>
              </a:rPr>
              <a:t>There</a:t>
            </a:r>
            <a:r>
              <a:rPr lang="en-US" sz="1000" b="0" baseline="0" dirty="0" smtClean="0">
                <a:solidFill>
                  <a:schemeClr val="tx1"/>
                </a:solidFill>
                <a:cs typeface="+mn-cs"/>
              </a:rPr>
              <a:t> are 8 practices considered to be essential elements of the K-12 science and engineering curriculum.  (</a:t>
            </a:r>
            <a:r>
              <a:rPr lang="en-US" sz="1000" b="0" i="0" baseline="0" dirty="0" smtClean="0">
                <a:solidFill>
                  <a:schemeClr val="tx1"/>
                </a:solidFill>
                <a:cs typeface="+mn-cs"/>
              </a:rPr>
              <a:t>from</a:t>
            </a:r>
            <a:r>
              <a:rPr lang="en-US" sz="1000" b="1" i="1" baseline="0" dirty="0" smtClean="0">
                <a:solidFill>
                  <a:schemeClr val="tx1"/>
                </a:solidFill>
                <a:cs typeface="+mn-cs"/>
              </a:rPr>
              <a:t> A Framework for K-12 Science Education:  Practices, Crosscutting Concepts, and Core Ideas</a:t>
            </a:r>
            <a:r>
              <a:rPr lang="en-US" sz="1000" b="0" baseline="0" dirty="0" smtClean="0">
                <a:solidFill>
                  <a:schemeClr val="tx1"/>
                </a:solidFill>
                <a:cs typeface="+mn-cs"/>
              </a:rPr>
              <a:t> from The National Academies Press </a:t>
            </a:r>
            <a:r>
              <a:rPr lang="en-US" sz="1000" b="0" baseline="0" dirty="0" err="1" smtClean="0">
                <a:solidFill>
                  <a:schemeClr val="tx1"/>
                </a:solidFill>
                <a:cs typeface="+mn-cs"/>
              </a:rPr>
              <a:t>www.nap.edu</a:t>
            </a:r>
            <a:r>
              <a:rPr lang="en-US" sz="1000" b="0" baseline="0" dirty="0" smtClean="0">
                <a:solidFill>
                  <a:schemeClr val="tx1"/>
                </a:solidFill>
                <a:cs typeface="+mn-cs"/>
              </a:rPr>
              <a:t>)</a:t>
            </a:r>
          </a:p>
          <a:p>
            <a:pPr marL="685800" lvl="1" indent="-228600">
              <a:spcBef>
                <a:spcPct val="0"/>
              </a:spcBef>
              <a:buFont typeface="+mj-lt"/>
              <a:buAutoNum type="arabicPeriod"/>
            </a:pPr>
            <a:r>
              <a:rPr lang="en-US" sz="1000" b="0" baseline="0" dirty="0" smtClean="0">
                <a:solidFill>
                  <a:schemeClr val="tx1"/>
                </a:solidFill>
                <a:cs typeface="+mn-cs"/>
              </a:rPr>
              <a:t>Asking questions (for science) and defining problems (for engineering).</a:t>
            </a:r>
          </a:p>
          <a:p>
            <a:pPr marL="685800" lvl="1" indent="-228600">
              <a:spcBef>
                <a:spcPct val="0"/>
              </a:spcBef>
              <a:buFont typeface="+mj-lt"/>
              <a:buAutoNum type="arabicPeriod"/>
            </a:pPr>
            <a:r>
              <a:rPr lang="en-US" sz="1000" b="0" baseline="0" dirty="0" smtClean="0">
                <a:solidFill>
                  <a:schemeClr val="tx1"/>
                </a:solidFill>
                <a:cs typeface="+mn-cs"/>
              </a:rPr>
              <a:t>Developing and using models</a:t>
            </a:r>
          </a:p>
          <a:p>
            <a:pPr marL="685800" lvl="1" indent="-228600">
              <a:spcBef>
                <a:spcPct val="0"/>
              </a:spcBef>
              <a:buFont typeface="+mj-lt"/>
              <a:buAutoNum type="arabicPeriod"/>
            </a:pPr>
            <a:r>
              <a:rPr lang="en-US" sz="1000" b="0" baseline="0" dirty="0" smtClean="0">
                <a:solidFill>
                  <a:schemeClr val="tx1"/>
                </a:solidFill>
                <a:cs typeface="+mn-cs"/>
              </a:rPr>
              <a:t>Planning and carrying out investigations</a:t>
            </a:r>
          </a:p>
          <a:p>
            <a:pPr marL="685800" lvl="1" indent="-228600">
              <a:spcBef>
                <a:spcPct val="0"/>
              </a:spcBef>
              <a:buFont typeface="+mj-lt"/>
              <a:buAutoNum type="arabicPeriod"/>
            </a:pPr>
            <a:r>
              <a:rPr lang="en-US" sz="1000" b="0" baseline="0" dirty="0" smtClean="0">
                <a:solidFill>
                  <a:schemeClr val="tx1"/>
                </a:solidFill>
                <a:cs typeface="+mn-cs"/>
              </a:rPr>
              <a:t>Analyzing and interpreting data</a:t>
            </a:r>
          </a:p>
          <a:p>
            <a:pPr marL="685800" lvl="1" indent="-228600">
              <a:spcBef>
                <a:spcPct val="0"/>
              </a:spcBef>
              <a:buFont typeface="+mj-lt"/>
              <a:buAutoNum type="arabicPeriod"/>
            </a:pPr>
            <a:r>
              <a:rPr lang="en-US" sz="1000" b="0" baseline="0" dirty="0" smtClean="0">
                <a:solidFill>
                  <a:schemeClr val="tx1"/>
                </a:solidFill>
                <a:cs typeface="+mn-cs"/>
              </a:rPr>
              <a:t>Using mathematics, information and computer technology, and computational thinking</a:t>
            </a:r>
          </a:p>
          <a:p>
            <a:pPr marL="685800" lvl="1" indent="-228600">
              <a:spcBef>
                <a:spcPct val="0"/>
              </a:spcBef>
              <a:buFont typeface="+mj-lt"/>
              <a:buAutoNum type="arabicPeriod"/>
            </a:pPr>
            <a:r>
              <a:rPr lang="en-US" sz="1000" b="0" baseline="0" dirty="0" smtClean="0">
                <a:solidFill>
                  <a:schemeClr val="tx1"/>
                </a:solidFill>
                <a:cs typeface="+mn-cs"/>
              </a:rPr>
              <a:t>Constructing explanations (for science) and designing solutions (for engineering)</a:t>
            </a:r>
          </a:p>
          <a:p>
            <a:pPr marL="685800" lvl="1" indent="-228600">
              <a:spcBef>
                <a:spcPct val="0"/>
              </a:spcBef>
              <a:buFont typeface="+mj-lt"/>
              <a:buAutoNum type="arabicPeriod"/>
            </a:pPr>
            <a:r>
              <a:rPr lang="en-US" sz="1000" b="0" baseline="0" dirty="0" smtClean="0">
                <a:solidFill>
                  <a:schemeClr val="tx1"/>
                </a:solidFill>
                <a:cs typeface="+mn-cs"/>
              </a:rPr>
              <a:t>Engaging in argument from evidence</a:t>
            </a:r>
          </a:p>
          <a:p>
            <a:pPr marL="685800" lvl="1" indent="-228600">
              <a:spcBef>
                <a:spcPct val="0"/>
              </a:spcBef>
              <a:buFont typeface="+mj-lt"/>
              <a:buAutoNum type="arabicPeriod"/>
            </a:pPr>
            <a:r>
              <a:rPr lang="en-US" sz="1000" b="0" baseline="0" dirty="0" smtClean="0">
                <a:solidFill>
                  <a:schemeClr val="tx1"/>
                </a:solidFill>
                <a:cs typeface="+mn-cs"/>
              </a:rPr>
              <a:t>Obtaining, evaluating, and communicating information</a:t>
            </a:r>
          </a:p>
          <a:p>
            <a:pPr marL="685800" lvl="1" indent="-228600">
              <a:spcBef>
                <a:spcPct val="0"/>
              </a:spcBef>
              <a:buFont typeface="+mj-lt"/>
              <a:buAutoNum type="arabicPeriod" startAt="7"/>
            </a:pPr>
            <a:endParaRPr lang="en-US" sz="1000" b="0" dirty="0">
              <a:solidFill>
                <a:srgbClr val="953735"/>
              </a:solidFill>
              <a:cs typeface="Arial"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Lets look at</a:t>
            </a:r>
            <a:r>
              <a:rPr lang="en-US" baseline="0" dirty="0" smtClean="0"/>
              <a:t> an example of how inquiry might be incorporated in the classroom.</a:t>
            </a:r>
          </a:p>
          <a:p>
            <a:endParaRPr lang="en-US" baseline="0" dirty="0" smtClean="0"/>
          </a:p>
          <a:p>
            <a:r>
              <a:rPr lang="en-US" baseline="0" dirty="0" smtClean="0"/>
              <a:t>Young students and students who are not used to inquiry may need scaffolding for moving through investigations using inquiry.  The inquiry flipbook you downloaded and printed to bring with you is one way to provide this scaffolding.  Another scaffolding strategy will be presented in this presentation.   The intent is to gradually remove the scaffolding as students become more comfortable with inquiry.</a:t>
            </a:r>
          </a:p>
          <a:p>
            <a:endParaRPr lang="en-US" baseline="0" dirty="0" smtClean="0"/>
          </a:p>
          <a:p>
            <a:r>
              <a:rPr lang="en-US" baseline="0" dirty="0" smtClean="0"/>
              <a:t>NOTE TO PRESENTERS:</a:t>
            </a:r>
          </a:p>
          <a:p>
            <a:r>
              <a:rPr lang="en-US" baseline="0" dirty="0" smtClean="0"/>
              <a:t>The inquiry flipbook should be downloaded and printed out by the participants before they arrive.</a:t>
            </a:r>
            <a:endParaRPr lang="en-US" dirty="0"/>
          </a:p>
        </p:txBody>
      </p:sp>
      <p:sp>
        <p:nvSpPr>
          <p:cNvPr id="4" name="Slide Number Placeholder 3"/>
          <p:cNvSpPr>
            <a:spLocks noGrp="1"/>
          </p:cNvSpPr>
          <p:nvPr>
            <p:ph type="sldNum" sz="quarter" idx="10"/>
          </p:nvPr>
        </p:nvSpPr>
        <p:spPr/>
        <p:txBody>
          <a:bodyPr/>
          <a:lstStyle/>
          <a:p>
            <a:fld id="{54CA0C08-E2A8-42B5-95C6-EE479A4D4355}" type="slidenum">
              <a:rPr lang="en-US" smtClean="0"/>
              <a:pPr/>
              <a:t>11</a:t>
            </a:fld>
            <a:endParaRPr lang="en-US"/>
          </a:p>
        </p:txBody>
      </p:sp>
    </p:spTree>
    <p:extLst>
      <p:ext uri="{BB962C8B-B14F-4D97-AF65-F5344CB8AC3E}">
        <p14:creationId xmlns:p14="http://schemas.microsoft.com/office/powerpoint/2010/main" val="64179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latin typeface="Calibri" pitchFamily="34" charset="0"/>
                <a:cs typeface="Calibri" pitchFamily="34" charset="0"/>
              </a:rPr>
              <a:t>Science Practices involve many different</a:t>
            </a:r>
            <a:r>
              <a:rPr lang="en-US" sz="1200" b="1" baseline="0" dirty="0" smtClean="0">
                <a:latin typeface="Calibri" pitchFamily="34" charset="0"/>
                <a:cs typeface="Calibri" pitchFamily="34" charset="0"/>
              </a:rPr>
              <a:t> types of skills and </a:t>
            </a:r>
            <a:r>
              <a:rPr lang="en-US" sz="1200" b="1" dirty="0" smtClean="0">
                <a:latin typeface="Calibri" pitchFamily="34" charset="0"/>
                <a:cs typeface="Calibri" pitchFamily="34" charset="0"/>
              </a:rPr>
              <a:t>are an important</a:t>
            </a:r>
            <a:r>
              <a:rPr lang="en-US" sz="1200" b="1" baseline="0" dirty="0" smtClean="0">
                <a:latin typeface="Calibri" pitchFamily="34" charset="0"/>
                <a:cs typeface="Calibri" pitchFamily="34" charset="0"/>
              </a:rPr>
              <a:t> part of the Model Curriculum.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baseline="0" dirty="0" smtClean="0">
              <a:latin typeface="Calibri" pitchFamily="34" charset="0"/>
              <a:cs typeface="Calibri"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baseline="0" dirty="0" smtClean="0">
              <a:latin typeface="Calibri" pitchFamily="34" charset="0"/>
              <a:cs typeface="Calibri"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baseline="0" dirty="0" smtClean="0">
              <a:latin typeface="Calibri" pitchFamily="34" charset="0"/>
              <a:cs typeface="Calibri"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latin typeface="Calibri" pitchFamily="34" charset="0"/>
                <a:cs typeface="Calibri" pitchFamily="34" charset="0"/>
              </a:rPr>
              <a:t>Demonstrating Scientific Knowledge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dirty="0" smtClean="0">
              <a:latin typeface="Calibri" pitchFamily="34" charset="0"/>
              <a:cs typeface="Calibri"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latin typeface="Calibri" pitchFamily="34" charset="0"/>
                <a:cs typeface="Calibri" pitchFamily="34" charset="0"/>
              </a:rPr>
              <a:t>Students</a:t>
            </a:r>
            <a:r>
              <a:rPr lang="en-US" sz="1200" b="1" baseline="0" dirty="0" smtClean="0">
                <a:latin typeface="Calibri" pitchFamily="34" charset="0"/>
                <a:cs typeface="Calibri" pitchFamily="34" charset="0"/>
              </a:rPr>
              <a:t> must be encouraged </a:t>
            </a:r>
            <a:r>
              <a:rPr lang="en-US" sz="1200" b="1" dirty="0" smtClean="0">
                <a:latin typeface="Calibri" pitchFamily="34" charset="0"/>
                <a:cs typeface="Calibri" pitchFamily="34" charset="0"/>
              </a:rPr>
              <a:t>to think and act in ways associated with </a:t>
            </a:r>
            <a:r>
              <a:rPr lang="en-US" sz="1200" b="1" u="sng" dirty="0" smtClean="0">
                <a:latin typeface="Calibri" pitchFamily="34" charset="0"/>
                <a:cs typeface="Calibri" pitchFamily="34" charset="0"/>
              </a:rPr>
              <a:t>inquiry,</a:t>
            </a:r>
            <a:r>
              <a:rPr lang="en-US" sz="1200" b="1" dirty="0" smtClean="0">
                <a:latin typeface="Calibri" pitchFamily="34" charset="0"/>
                <a:cs typeface="Calibri" pitchFamily="34" charset="0"/>
              </a:rPr>
              <a:t> including asking questions, planning and conducting investigations, using appropriate tools and techniques to gather and organize data, thinking critically and logically about relationships between evidence and explanations, constructing and analyzing alternative explanations, and communicating scientific arguments. (Slightly altered from National Science Education Standards) </a:t>
            </a:r>
          </a:p>
        </p:txBody>
      </p:sp>
      <p:sp>
        <p:nvSpPr>
          <p:cNvPr id="4" name="Slide Number Placeholder 3"/>
          <p:cNvSpPr>
            <a:spLocks noGrp="1"/>
          </p:cNvSpPr>
          <p:nvPr>
            <p:ph type="sldNum" sz="quarter" idx="10"/>
          </p:nvPr>
        </p:nvSpPr>
        <p:spPr/>
        <p:txBody>
          <a:bodyPr/>
          <a:lstStyle/>
          <a:p>
            <a:fld id="{54CA0C08-E2A8-42B5-95C6-EE479A4D4355}" type="slidenum">
              <a:rPr lang="en-US" smtClean="0"/>
              <a:pPr/>
              <a:t>12</a:t>
            </a:fld>
            <a:endParaRPr lang="en-US"/>
          </a:p>
        </p:txBody>
      </p:sp>
    </p:spTree>
    <p:extLst>
      <p:ext uri="{BB962C8B-B14F-4D97-AF65-F5344CB8AC3E}">
        <p14:creationId xmlns:p14="http://schemas.microsoft.com/office/powerpoint/2010/main" val="18532415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this activity</a:t>
            </a:r>
            <a:r>
              <a:rPr lang="en-US" baseline="0" dirty="0" smtClean="0"/>
              <a:t> we will be exploring the motion of pendulums.</a:t>
            </a:r>
          </a:p>
          <a:p>
            <a:endParaRPr lang="en-US" baseline="0" dirty="0" smtClean="0"/>
          </a:p>
          <a:p>
            <a:r>
              <a:rPr lang="en-US" baseline="0" dirty="0" smtClean="0"/>
              <a:t>Brainstorm with the participants:  What do we already know about pendulums?</a:t>
            </a:r>
            <a:endParaRPr lang="en-US" dirty="0"/>
          </a:p>
        </p:txBody>
      </p:sp>
      <p:sp>
        <p:nvSpPr>
          <p:cNvPr id="4" name="Slide Number Placeholder 3"/>
          <p:cNvSpPr>
            <a:spLocks noGrp="1"/>
          </p:cNvSpPr>
          <p:nvPr>
            <p:ph type="sldNum" sz="quarter" idx="10"/>
          </p:nvPr>
        </p:nvSpPr>
        <p:spPr/>
        <p:txBody>
          <a:bodyPr/>
          <a:lstStyle/>
          <a:p>
            <a:fld id="{54CA0C08-E2A8-42B5-95C6-EE479A4D4355}" type="slidenum">
              <a:rPr lang="en-US" smtClean="0"/>
              <a:pPr/>
              <a:t>13</a:t>
            </a:fld>
            <a:endParaRPr lang="en-US"/>
          </a:p>
        </p:txBody>
      </p:sp>
    </p:spTree>
    <p:extLst>
      <p:ext uri="{BB962C8B-B14F-4D97-AF65-F5344CB8AC3E}">
        <p14:creationId xmlns:p14="http://schemas.microsoft.com/office/powerpoint/2010/main" val="9387476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Have participants move so that all can see the pendulums.</a:t>
            </a:r>
          </a:p>
          <a:p>
            <a:endParaRPr lang="en-US" baseline="0" dirty="0" smtClean="0"/>
          </a:p>
          <a:p>
            <a:r>
              <a:rPr lang="en-US" baseline="0" dirty="0" smtClean="0"/>
              <a:t>Tell participants that you will take one of the weights, pull it back and let it go.</a:t>
            </a:r>
          </a:p>
          <a:p>
            <a:endParaRPr lang="en-US" baseline="0" dirty="0" smtClean="0"/>
          </a:p>
          <a:p>
            <a:r>
              <a:rPr lang="en-US" dirty="0" smtClean="0"/>
              <a:t>Have the participants make predictions</a:t>
            </a:r>
            <a:r>
              <a:rPr lang="en-US" baseline="0" dirty="0" smtClean="0"/>
              <a:t> individually and record their predictions.  Then have the participants share their predictions either as a large group or in small groups.</a:t>
            </a:r>
          </a:p>
          <a:p>
            <a:endParaRPr lang="en-US" baseline="0" dirty="0" smtClean="0"/>
          </a:p>
          <a:p>
            <a:r>
              <a:rPr lang="en-US" baseline="0" dirty="0" smtClean="0"/>
              <a:t>Demonstrate the pendulum and have the participants make and record observations.</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This activity is adapted from one used in a BSCS workshop.</a:t>
            </a:r>
            <a:r>
              <a:rPr lang="en-US" baseline="0" dirty="0" smtClean="0"/>
              <a:t>  BSCS has several other examples of inquiry activities that can be used with students.  Full version is on page 55 of </a:t>
            </a:r>
            <a:r>
              <a:rPr lang="en-US" sz="1200" b="0" i="0" u="none" strike="noStrike" kern="1200" baseline="0" dirty="0" smtClean="0">
                <a:solidFill>
                  <a:schemeClr val="tx1"/>
                </a:solidFill>
                <a:latin typeface="+mn-lt"/>
                <a:ea typeface="+mn-ea"/>
                <a:cs typeface="+mn-cs"/>
              </a:rPr>
              <a:t>Building a Presence for Science BSCS/NSTA, Professional Development Toolkit, 2001.</a:t>
            </a:r>
            <a:endParaRPr lang="en-US" baseline="0" dirty="0" smtClean="0"/>
          </a:p>
          <a:p>
            <a:endParaRPr lang="en-US" dirty="0" smtClean="0"/>
          </a:p>
          <a:p>
            <a:endParaRPr lang="en-US" dirty="0" smtClean="0"/>
          </a:p>
          <a:p>
            <a:r>
              <a:rPr lang="en-US" dirty="0" smtClean="0"/>
              <a:t>NOTES TO PARTICIPANTS:</a:t>
            </a:r>
          </a:p>
          <a:p>
            <a:r>
              <a:rPr lang="en-US" dirty="0" smtClean="0"/>
              <a:t>The</a:t>
            </a:r>
            <a:r>
              <a:rPr lang="en-US" baseline="0" dirty="0" smtClean="0"/>
              <a:t> pendulum needs to be set up and tested ahead of time to make sure it works.  Some things to consider:</a:t>
            </a:r>
          </a:p>
          <a:p>
            <a:pPr lvl="1">
              <a:buFont typeface="Arial"/>
              <a:buChar char="•"/>
            </a:pPr>
            <a:r>
              <a:rPr lang="en-US" baseline="0" dirty="0" smtClean="0"/>
              <a:t>Make sure the two pendulums are the same length.</a:t>
            </a:r>
          </a:p>
          <a:p>
            <a:pPr lvl="1">
              <a:buFont typeface="Arial"/>
              <a:buChar char="•"/>
            </a:pPr>
            <a:r>
              <a:rPr lang="en-US" baseline="0" dirty="0" smtClean="0"/>
              <a:t>Using chairs with wheels can cause problems unless you have participants sit in the chairs.</a:t>
            </a:r>
          </a:p>
          <a:p>
            <a:pPr lvl="1">
              <a:buFont typeface="Arial"/>
              <a:buChar char="•"/>
            </a:pPr>
            <a:endParaRPr lang="en-US" baseline="0" dirty="0" smtClean="0"/>
          </a:p>
          <a:p>
            <a:pPr lvl="0">
              <a:buFont typeface="Arial"/>
              <a:buNone/>
            </a:pPr>
            <a:endParaRPr lang="en-US" dirty="0"/>
          </a:p>
        </p:txBody>
      </p:sp>
      <p:sp>
        <p:nvSpPr>
          <p:cNvPr id="4" name="Slide Number Placeholder 3"/>
          <p:cNvSpPr>
            <a:spLocks noGrp="1"/>
          </p:cNvSpPr>
          <p:nvPr>
            <p:ph type="sldNum" sz="quarter" idx="10"/>
          </p:nvPr>
        </p:nvSpPr>
        <p:spPr/>
        <p:txBody>
          <a:bodyPr/>
          <a:lstStyle/>
          <a:p>
            <a:fld id="{54CA0C08-E2A8-42B5-95C6-EE479A4D4355}" type="slidenum">
              <a:rPr lang="en-US" smtClean="0"/>
              <a:pPr/>
              <a:t>14</a:t>
            </a:fld>
            <a:endParaRPr lang="en-US"/>
          </a:p>
        </p:txBody>
      </p:sp>
    </p:spTree>
    <p:extLst>
      <p:ext uri="{BB962C8B-B14F-4D97-AF65-F5344CB8AC3E}">
        <p14:creationId xmlns:p14="http://schemas.microsoft.com/office/powerpoint/2010/main" val="17219423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Have participants</a:t>
            </a:r>
            <a:r>
              <a:rPr lang="en-US" baseline="0" dirty="0" smtClean="0"/>
              <a:t> brainstorm things they could change about the system.  As they mention the variables, describe what you have available that can be used to change the variables.</a:t>
            </a:r>
            <a:endParaRPr lang="en-US" dirty="0"/>
          </a:p>
        </p:txBody>
      </p:sp>
      <p:sp>
        <p:nvSpPr>
          <p:cNvPr id="4" name="Slide Number Placeholder 3"/>
          <p:cNvSpPr>
            <a:spLocks noGrp="1"/>
          </p:cNvSpPr>
          <p:nvPr>
            <p:ph type="sldNum" sz="quarter" idx="10"/>
          </p:nvPr>
        </p:nvSpPr>
        <p:spPr/>
        <p:txBody>
          <a:bodyPr/>
          <a:lstStyle/>
          <a:p>
            <a:fld id="{54CA0C08-E2A8-42B5-95C6-EE479A4D4355}" type="slidenum">
              <a:rPr lang="en-US" smtClean="0"/>
              <a:pPr/>
              <a:t>15</a:t>
            </a:fld>
            <a:endParaRPr lang="en-US"/>
          </a:p>
        </p:txBody>
      </p:sp>
    </p:spTree>
    <p:extLst>
      <p:ext uri="{BB962C8B-B14F-4D97-AF65-F5344CB8AC3E}">
        <p14:creationId xmlns:p14="http://schemas.microsoft.com/office/powerpoint/2010/main" val="23977961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a:t>
            </a:r>
            <a:r>
              <a:rPr lang="en-US" baseline="0" dirty="0" smtClean="0"/>
              <a:t> are examples of what students have come up with.  Of course there may be other possibilities.</a:t>
            </a:r>
            <a:endParaRPr lang="en-US" dirty="0"/>
          </a:p>
        </p:txBody>
      </p:sp>
      <p:sp>
        <p:nvSpPr>
          <p:cNvPr id="4" name="Slide Number Placeholder 3"/>
          <p:cNvSpPr>
            <a:spLocks noGrp="1"/>
          </p:cNvSpPr>
          <p:nvPr>
            <p:ph type="sldNum" sz="quarter" idx="10"/>
          </p:nvPr>
        </p:nvSpPr>
        <p:spPr/>
        <p:txBody>
          <a:bodyPr/>
          <a:lstStyle/>
          <a:p>
            <a:fld id="{54CA0C08-E2A8-42B5-95C6-EE479A4D4355}" type="slidenum">
              <a:rPr lang="en-US" smtClean="0"/>
              <a:pPr/>
              <a:t>16</a:t>
            </a:fld>
            <a:endParaRPr lang="en-US"/>
          </a:p>
        </p:txBody>
      </p:sp>
    </p:spTree>
    <p:extLst>
      <p:ext uri="{BB962C8B-B14F-4D97-AF65-F5344CB8AC3E}">
        <p14:creationId xmlns:p14="http://schemas.microsoft.com/office/powerpoint/2010/main" val="3551118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Have participant</a:t>
            </a:r>
            <a:r>
              <a:rPr lang="en-US" baseline="0" dirty="0" smtClean="0"/>
              <a:t>s brainstorm variables they could measure or observe.  As participants generate ideas ask them what tools they would need and emphasize what tools are available.</a:t>
            </a:r>
            <a:endParaRPr lang="en-US" dirty="0"/>
          </a:p>
        </p:txBody>
      </p:sp>
      <p:sp>
        <p:nvSpPr>
          <p:cNvPr id="4" name="Slide Number Placeholder 3"/>
          <p:cNvSpPr>
            <a:spLocks noGrp="1"/>
          </p:cNvSpPr>
          <p:nvPr>
            <p:ph type="sldNum" sz="quarter" idx="10"/>
          </p:nvPr>
        </p:nvSpPr>
        <p:spPr/>
        <p:txBody>
          <a:bodyPr/>
          <a:lstStyle/>
          <a:p>
            <a:fld id="{54CA0C08-E2A8-42B5-95C6-EE479A4D4355}" type="slidenum">
              <a:rPr lang="en-US" smtClean="0"/>
              <a:pPr/>
              <a:t>17</a:t>
            </a:fld>
            <a:endParaRPr lang="en-US"/>
          </a:p>
        </p:txBody>
      </p:sp>
    </p:spTree>
    <p:extLst>
      <p:ext uri="{BB962C8B-B14F-4D97-AF65-F5344CB8AC3E}">
        <p14:creationId xmlns:p14="http://schemas.microsoft.com/office/powerpoint/2010/main" val="39240968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Here</a:t>
            </a:r>
            <a:r>
              <a:rPr lang="en-US" baseline="0" dirty="0" smtClean="0"/>
              <a:t> are examples of what students have come up with.  Of course there may be other possibilities.</a:t>
            </a:r>
            <a:endParaRPr lang="en-US" dirty="0" smtClean="0"/>
          </a:p>
          <a:p>
            <a:endParaRPr lang="en-US" dirty="0"/>
          </a:p>
        </p:txBody>
      </p:sp>
      <p:sp>
        <p:nvSpPr>
          <p:cNvPr id="4" name="Slide Number Placeholder 3"/>
          <p:cNvSpPr>
            <a:spLocks noGrp="1"/>
          </p:cNvSpPr>
          <p:nvPr>
            <p:ph type="sldNum" sz="quarter" idx="10"/>
          </p:nvPr>
        </p:nvSpPr>
        <p:spPr/>
        <p:txBody>
          <a:bodyPr/>
          <a:lstStyle/>
          <a:p>
            <a:fld id="{54CA0C08-E2A8-42B5-95C6-EE479A4D4355}" type="slidenum">
              <a:rPr lang="en-US" smtClean="0"/>
              <a:pPr/>
              <a:t>18</a:t>
            </a:fld>
            <a:endParaRPr lang="en-US"/>
          </a:p>
        </p:txBody>
      </p:sp>
    </p:spTree>
    <p:extLst>
      <p:ext uri="{BB962C8B-B14F-4D97-AF65-F5344CB8AC3E}">
        <p14:creationId xmlns:p14="http://schemas.microsoft.com/office/powerpoint/2010/main" val="227159712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Have participants</a:t>
            </a:r>
            <a:r>
              <a:rPr lang="en-US" baseline="0" dirty="0" smtClean="0"/>
              <a:t> get in groups and decide </a:t>
            </a:r>
            <a:r>
              <a:rPr lang="en-US" dirty="0" smtClean="0"/>
              <a:t>what they will change and what they will measure.  Limit to about 2</a:t>
            </a:r>
            <a:r>
              <a:rPr lang="en-US" baseline="0" dirty="0" smtClean="0"/>
              <a:t> minutes.  Have a few groups share out what they have decided.</a:t>
            </a:r>
            <a:endParaRPr lang="en-US" dirty="0"/>
          </a:p>
        </p:txBody>
      </p:sp>
      <p:sp>
        <p:nvSpPr>
          <p:cNvPr id="4" name="Slide Number Placeholder 3"/>
          <p:cNvSpPr>
            <a:spLocks noGrp="1"/>
          </p:cNvSpPr>
          <p:nvPr>
            <p:ph type="sldNum" sz="quarter" idx="10"/>
          </p:nvPr>
        </p:nvSpPr>
        <p:spPr/>
        <p:txBody>
          <a:bodyPr/>
          <a:lstStyle/>
          <a:p>
            <a:fld id="{54CA0C08-E2A8-42B5-95C6-EE479A4D4355}" type="slidenum">
              <a:rPr lang="en-US" smtClean="0"/>
              <a:pPr/>
              <a:t>19</a:t>
            </a:fld>
            <a:endParaRPr lang="en-US"/>
          </a:p>
        </p:txBody>
      </p:sp>
    </p:spTree>
    <p:extLst>
      <p:ext uri="{BB962C8B-B14F-4D97-AF65-F5344CB8AC3E}">
        <p14:creationId xmlns:p14="http://schemas.microsoft.com/office/powerpoint/2010/main" val="27059996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p:spPr>
      </p:sp>
      <p:sp>
        <p:nvSpPr>
          <p:cNvPr id="5017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b="1" dirty="0" smtClean="0"/>
              <a:t>Career</a:t>
            </a:r>
          </a:p>
          <a:p>
            <a:pPr eaLnBrk="1" hangingPunct="1">
              <a:spcBef>
                <a:spcPct val="0"/>
              </a:spcBef>
            </a:pPr>
            <a:r>
              <a:rPr lang="en-US" dirty="0" smtClean="0"/>
              <a:t>Job skills require problem solving techniques.</a:t>
            </a:r>
          </a:p>
          <a:p>
            <a:pPr eaLnBrk="1" hangingPunct="1">
              <a:spcBef>
                <a:spcPct val="0"/>
              </a:spcBef>
            </a:pPr>
            <a:r>
              <a:rPr lang="en-US" dirty="0" smtClean="0"/>
              <a:t>There is a steep decline in manual labor.</a:t>
            </a:r>
          </a:p>
          <a:p>
            <a:pPr eaLnBrk="1" hangingPunct="1">
              <a:spcBef>
                <a:spcPct val="0"/>
              </a:spcBef>
            </a:pPr>
            <a:r>
              <a:rPr lang="en-US" dirty="0" smtClean="0"/>
              <a:t>Steepest decline since 1980 has been with jobs requiring routine cognitive tasks—mental tasks that can be described by deductive and inductive rules—tasks that dominate many of today—mostly middle class jobs</a:t>
            </a:r>
          </a:p>
          <a:p>
            <a:pPr eaLnBrk="1" hangingPunct="1">
              <a:spcBef>
                <a:spcPct val="0"/>
              </a:spcBef>
            </a:pPr>
            <a:endParaRPr lang="en-US" dirty="0" smtClean="0"/>
          </a:p>
          <a:p>
            <a:pPr eaLnBrk="1" hangingPunct="1">
              <a:spcBef>
                <a:spcPct val="0"/>
              </a:spcBef>
            </a:pPr>
            <a:r>
              <a:rPr lang="en-US" b="1" dirty="0" smtClean="0"/>
              <a:t>Memorization and rote on the way out.</a:t>
            </a:r>
          </a:p>
          <a:p>
            <a:pPr eaLnBrk="1" hangingPunct="1">
              <a:spcBef>
                <a:spcPct val="0"/>
              </a:spcBef>
            </a:pPr>
            <a:r>
              <a:rPr lang="en-US" dirty="0" smtClean="0"/>
              <a:t>Students need to be able to solve problems for which there are no clear clue-based solutions and to be able to communicate complex scientific ideas clearly and persuasively.</a:t>
            </a:r>
          </a:p>
          <a:p>
            <a:pPr eaLnBrk="1" hangingPunct="1">
              <a:spcBef>
                <a:spcPct val="0"/>
              </a:spcBef>
            </a:pPr>
            <a:endParaRPr lang="en-US" dirty="0" smtClean="0"/>
          </a:p>
          <a:p>
            <a:pPr eaLnBrk="1" hangingPunct="1">
              <a:spcBef>
                <a:spcPct val="0"/>
              </a:spcBef>
            </a:pPr>
            <a:r>
              <a:rPr lang="en-US" b="1" dirty="0" smtClean="0"/>
              <a:t>Health—defies simple diagnosis</a:t>
            </a:r>
          </a:p>
          <a:p>
            <a:pPr marL="171450" indent="-171450" eaLnBrk="1" hangingPunct="1">
              <a:spcBef>
                <a:spcPct val="0"/>
              </a:spcBef>
              <a:buFont typeface="Arial" pitchFamily="34" charset="0"/>
              <a:buChar char="•"/>
            </a:pPr>
            <a:r>
              <a:rPr lang="en-US" dirty="0" smtClean="0"/>
              <a:t>Control over treatment</a:t>
            </a:r>
          </a:p>
          <a:p>
            <a:pPr marL="171450" indent="-171450" eaLnBrk="1" hangingPunct="1">
              <a:spcBef>
                <a:spcPct val="0"/>
              </a:spcBef>
              <a:buFont typeface="Arial" pitchFamily="34" charset="0"/>
              <a:buChar char="•"/>
            </a:pPr>
            <a:r>
              <a:rPr lang="en-US" dirty="0" smtClean="0"/>
              <a:t>Quality of life</a:t>
            </a:r>
          </a:p>
          <a:p>
            <a:pPr marL="171450" indent="-171450" eaLnBrk="1" hangingPunct="1">
              <a:spcBef>
                <a:spcPct val="0"/>
              </a:spcBef>
              <a:buFont typeface="Arial" pitchFamily="34" charset="0"/>
              <a:buChar char="•"/>
            </a:pPr>
            <a:r>
              <a:rPr lang="en-US" dirty="0" smtClean="0"/>
              <a:t>Assessing risks, where do I live, flood plain, forest, ocean, eating, smoking impacting health, </a:t>
            </a:r>
          </a:p>
          <a:p>
            <a:pPr marL="171450" indent="-171450" eaLnBrk="1" hangingPunct="1">
              <a:spcBef>
                <a:spcPct val="0"/>
              </a:spcBef>
              <a:buFont typeface="Arial" pitchFamily="34" charset="0"/>
              <a:buChar char="•"/>
            </a:pPr>
            <a:r>
              <a:rPr lang="en-US" dirty="0" smtClean="0"/>
              <a:t>Decisions on finances</a:t>
            </a:r>
          </a:p>
        </p:txBody>
      </p:sp>
      <p:sp>
        <p:nvSpPr>
          <p:cNvPr id="5018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F64DD43-3FE1-4AD4-9158-3A12A9FA48BF}" type="slidenum">
              <a:rPr lang="en-US" smtClean="0">
                <a:solidFill>
                  <a:prstClr val="black"/>
                </a:solidFill>
              </a:rPr>
              <a:pPr fontAlgn="base">
                <a:spcBef>
                  <a:spcPct val="0"/>
                </a:spcBef>
                <a:spcAft>
                  <a:spcPct val="0"/>
                </a:spcAft>
                <a:defRPr/>
              </a:pPr>
              <a:t>2</a:t>
            </a:fld>
            <a:endParaRPr lang="en-US" smtClean="0">
              <a:solidFill>
                <a:prstClr val="black"/>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Here</a:t>
            </a:r>
            <a:r>
              <a:rPr lang="en-US" baseline="0" dirty="0" smtClean="0"/>
              <a:t> is </a:t>
            </a:r>
            <a:r>
              <a:rPr lang="en-US" u="sng" baseline="0" dirty="0" smtClean="0"/>
              <a:t>one</a:t>
            </a:r>
            <a:r>
              <a:rPr lang="en-US" baseline="0" dirty="0" smtClean="0"/>
              <a:t> example of what a student can decide to do.  This is only one example of multiple possibilities.  Notice that it is possible for each group of students to be conducting a different investigation.</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This activity guides students to understand the differences between and identify independent and dependent variables.</a:t>
            </a:r>
            <a:endParaRPr lang="en-US" dirty="0"/>
          </a:p>
        </p:txBody>
      </p:sp>
      <p:sp>
        <p:nvSpPr>
          <p:cNvPr id="4" name="Slide Number Placeholder 3"/>
          <p:cNvSpPr>
            <a:spLocks noGrp="1"/>
          </p:cNvSpPr>
          <p:nvPr>
            <p:ph type="sldNum" sz="quarter" idx="10"/>
          </p:nvPr>
        </p:nvSpPr>
        <p:spPr/>
        <p:txBody>
          <a:bodyPr/>
          <a:lstStyle/>
          <a:p>
            <a:fld id="{54CA0C08-E2A8-42B5-95C6-EE479A4D4355}" type="slidenum">
              <a:rPr lang="en-US" smtClean="0"/>
              <a:pPr/>
              <a:t>20</a:t>
            </a:fld>
            <a:endParaRPr lang="en-US"/>
          </a:p>
        </p:txBody>
      </p:sp>
    </p:spTree>
    <p:extLst>
      <p:ext uri="{BB962C8B-B14F-4D97-AF65-F5344CB8AC3E}">
        <p14:creationId xmlns:p14="http://schemas.microsoft.com/office/powerpoint/2010/main" val="37334651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Have</a:t>
            </a:r>
            <a:r>
              <a:rPr lang="en-US" baseline="0" dirty="0" smtClean="0"/>
              <a:t> the groups b</a:t>
            </a:r>
            <a:r>
              <a:rPr lang="en-US" dirty="0" smtClean="0"/>
              <a:t>rainstorm a list of ideas</a:t>
            </a:r>
            <a:r>
              <a:rPr lang="en-US" baseline="0" dirty="0" smtClean="0"/>
              <a:t> of what must be kept constant during the experiment.  Give about 2 minutes for this activity.</a:t>
            </a:r>
            <a:endParaRPr lang="en-US" dirty="0"/>
          </a:p>
        </p:txBody>
      </p:sp>
      <p:sp>
        <p:nvSpPr>
          <p:cNvPr id="4" name="Slide Number Placeholder 3"/>
          <p:cNvSpPr>
            <a:spLocks noGrp="1"/>
          </p:cNvSpPr>
          <p:nvPr>
            <p:ph type="sldNum" sz="quarter" idx="10"/>
          </p:nvPr>
        </p:nvSpPr>
        <p:spPr/>
        <p:txBody>
          <a:bodyPr/>
          <a:lstStyle/>
          <a:p>
            <a:fld id="{54CA0C08-E2A8-42B5-95C6-EE479A4D4355}" type="slidenum">
              <a:rPr lang="en-US" smtClean="0"/>
              <a:pPr/>
              <a:t>21</a:t>
            </a:fld>
            <a:endParaRPr lang="en-US"/>
          </a:p>
        </p:txBody>
      </p:sp>
    </p:spTree>
    <p:extLst>
      <p:ext uri="{BB962C8B-B14F-4D97-AF65-F5344CB8AC3E}">
        <p14:creationId xmlns:p14="http://schemas.microsoft.com/office/powerpoint/2010/main" val="39939904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Here</a:t>
            </a:r>
            <a:r>
              <a:rPr lang="en-US" baseline="0" dirty="0" smtClean="0"/>
              <a:t> are examples of what students have come up with. There may be other possibilities.  Of course, neither of the student’s variables should be listed here in their individual lists.</a:t>
            </a:r>
            <a:endParaRPr lang="en-US" dirty="0" smtClean="0"/>
          </a:p>
          <a:p>
            <a:endParaRPr lang="en-US" dirty="0"/>
          </a:p>
        </p:txBody>
      </p:sp>
      <p:sp>
        <p:nvSpPr>
          <p:cNvPr id="4" name="Slide Number Placeholder 3"/>
          <p:cNvSpPr>
            <a:spLocks noGrp="1"/>
          </p:cNvSpPr>
          <p:nvPr>
            <p:ph type="sldNum" sz="quarter" idx="10"/>
          </p:nvPr>
        </p:nvSpPr>
        <p:spPr/>
        <p:txBody>
          <a:bodyPr/>
          <a:lstStyle/>
          <a:p>
            <a:fld id="{54CA0C08-E2A8-42B5-95C6-EE479A4D4355}" type="slidenum">
              <a:rPr lang="en-US" smtClean="0"/>
              <a:pPr/>
              <a:t>22</a:t>
            </a:fld>
            <a:endParaRPr lang="en-US"/>
          </a:p>
        </p:txBody>
      </p:sp>
    </p:spTree>
    <p:extLst>
      <p:ext uri="{BB962C8B-B14F-4D97-AF65-F5344CB8AC3E}">
        <p14:creationId xmlns:p14="http://schemas.microsoft.com/office/powerpoint/2010/main" val="266927566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Have students identify the independent and dependent variables of the experiment and place it in a question.  Again, this is a good time to emphasize the differences</a:t>
            </a:r>
            <a:r>
              <a:rPr lang="en-US" baseline="0" dirty="0" smtClean="0"/>
              <a:t> between independent and dependent variables and how to put these variables into a question.</a:t>
            </a:r>
          </a:p>
          <a:p>
            <a:endParaRPr lang="en-US" baseline="0" dirty="0" smtClean="0"/>
          </a:p>
          <a:p>
            <a:r>
              <a:rPr lang="en-US" baseline="0" dirty="0" smtClean="0"/>
              <a:t>NOTE TO PRESENTER:</a:t>
            </a:r>
          </a:p>
          <a:p>
            <a:r>
              <a:rPr lang="en-US" baseline="0" dirty="0" smtClean="0"/>
              <a:t>You may not want to take the time to go through this with the participants, but show them what is available for students.</a:t>
            </a:r>
            <a:endParaRPr lang="en-US" dirty="0"/>
          </a:p>
        </p:txBody>
      </p:sp>
      <p:sp>
        <p:nvSpPr>
          <p:cNvPr id="4" name="Slide Number Placeholder 3"/>
          <p:cNvSpPr>
            <a:spLocks noGrp="1"/>
          </p:cNvSpPr>
          <p:nvPr>
            <p:ph type="sldNum" sz="quarter" idx="10"/>
          </p:nvPr>
        </p:nvSpPr>
        <p:spPr/>
        <p:txBody>
          <a:bodyPr/>
          <a:lstStyle/>
          <a:p>
            <a:fld id="{54CA0C08-E2A8-42B5-95C6-EE479A4D4355}" type="slidenum">
              <a:rPr lang="en-US" smtClean="0"/>
              <a:pPr/>
              <a:t>23</a:t>
            </a:fld>
            <a:endParaRPr lang="en-US"/>
          </a:p>
        </p:txBody>
      </p:sp>
    </p:spTree>
    <p:extLst>
      <p:ext uri="{BB962C8B-B14F-4D97-AF65-F5344CB8AC3E}">
        <p14:creationId xmlns:p14="http://schemas.microsoft.com/office/powerpoint/2010/main" val="5373261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Here</a:t>
            </a:r>
            <a:r>
              <a:rPr lang="en-US" baseline="0" dirty="0" smtClean="0"/>
              <a:t> is </a:t>
            </a:r>
            <a:r>
              <a:rPr lang="en-US" u="sng" baseline="0" dirty="0" smtClean="0"/>
              <a:t>one</a:t>
            </a:r>
            <a:r>
              <a:rPr lang="en-US" baseline="0" dirty="0" smtClean="0"/>
              <a:t> example of what a student can decide to do.  This is only one example of multiple possibilities.  Notice that it is possible for each group of students to be conducting a different investigation.</a:t>
            </a:r>
            <a:endParaRPr lang="en-US" dirty="0" smtClean="0"/>
          </a:p>
          <a:p>
            <a:endParaRPr lang="en-US" dirty="0"/>
          </a:p>
        </p:txBody>
      </p:sp>
      <p:sp>
        <p:nvSpPr>
          <p:cNvPr id="4" name="Slide Number Placeholder 3"/>
          <p:cNvSpPr>
            <a:spLocks noGrp="1"/>
          </p:cNvSpPr>
          <p:nvPr>
            <p:ph type="sldNum" sz="quarter" idx="10"/>
          </p:nvPr>
        </p:nvSpPr>
        <p:spPr/>
        <p:txBody>
          <a:bodyPr/>
          <a:lstStyle/>
          <a:p>
            <a:fld id="{54CA0C08-E2A8-42B5-95C6-EE479A4D4355}" type="slidenum">
              <a:rPr lang="en-US" smtClean="0"/>
              <a:pPr/>
              <a:t>24</a:t>
            </a:fld>
            <a:endParaRPr lang="en-US"/>
          </a:p>
        </p:txBody>
      </p:sp>
    </p:spTree>
    <p:extLst>
      <p:ext uri="{BB962C8B-B14F-4D97-AF65-F5344CB8AC3E}">
        <p14:creationId xmlns:p14="http://schemas.microsoft.com/office/powerpoint/2010/main" val="133145680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Students are used to constructing graphs with numbers.  However, they do not always understand</a:t>
            </a:r>
            <a:r>
              <a:rPr lang="en-US" baseline="0" dirty="0" smtClean="0"/>
              <a:t> the significance of the shapes of these graphs.  This practice emphasizes that the independent variable is plotted on the x-axis and the dependent variable is plotted on the y-axis.  </a:t>
            </a:r>
          </a:p>
          <a:p>
            <a:endParaRPr lang="en-US" baseline="0" dirty="0" smtClean="0"/>
          </a:p>
          <a:p>
            <a:r>
              <a:rPr lang="en-US" baseline="0" dirty="0" smtClean="0"/>
              <a:t>The three graphs show three different possibilities of what could happen when you increase the independent variable.  </a:t>
            </a:r>
          </a:p>
          <a:p>
            <a:pPr marL="628650" lvl="1" indent="-171450">
              <a:buFont typeface="Arial" pitchFamily="34" charset="0"/>
              <a:buChar char="•"/>
            </a:pPr>
            <a:r>
              <a:rPr lang="en-US" baseline="0" dirty="0" smtClean="0"/>
              <a:t>In the first graph, the dependent variable also increases.</a:t>
            </a:r>
          </a:p>
          <a:p>
            <a:pPr marL="628650" lvl="1" indent="-171450">
              <a:buFont typeface="Arial" pitchFamily="34" charset="0"/>
              <a:buChar char="•"/>
            </a:pPr>
            <a:r>
              <a:rPr lang="en-US" baseline="0" dirty="0" smtClean="0"/>
              <a:t>In the second graph, the dependent variable decreases.</a:t>
            </a:r>
          </a:p>
          <a:p>
            <a:pPr marL="628650" lvl="1" indent="-171450">
              <a:buFont typeface="Arial" pitchFamily="34" charset="0"/>
              <a:buChar char="•"/>
            </a:pPr>
            <a:r>
              <a:rPr lang="en-US" baseline="0" dirty="0" smtClean="0"/>
              <a:t>In the third graph, the dependent variable stays constant.</a:t>
            </a:r>
          </a:p>
          <a:p>
            <a:pPr marL="628650" lvl="1" indent="-171450">
              <a:buFont typeface="Arial" pitchFamily="34" charset="0"/>
              <a:buChar char="•"/>
            </a:pPr>
            <a:endParaRPr lang="en-US" baseline="0" dirty="0" smtClean="0"/>
          </a:p>
          <a:p>
            <a:pPr marL="0" lvl="0" indent="0">
              <a:buFontTx/>
              <a:buNone/>
            </a:pPr>
            <a:r>
              <a:rPr lang="en-US" baseline="0" dirty="0" smtClean="0"/>
              <a:t>Getting practice expressing these ideas graphically without numbers can really help students develop their higher-level data analysis skills.</a:t>
            </a:r>
          </a:p>
          <a:p>
            <a:pPr marL="0" indent="0">
              <a:buFont typeface="Arial" pitchFamily="34" charset="0"/>
              <a:buNone/>
            </a:pPr>
            <a:endParaRPr lang="en-US" dirty="0"/>
          </a:p>
        </p:txBody>
      </p:sp>
      <p:sp>
        <p:nvSpPr>
          <p:cNvPr id="4" name="Slide Number Placeholder 3"/>
          <p:cNvSpPr>
            <a:spLocks noGrp="1"/>
          </p:cNvSpPr>
          <p:nvPr>
            <p:ph type="sldNum" sz="quarter" idx="10"/>
          </p:nvPr>
        </p:nvSpPr>
        <p:spPr/>
        <p:txBody>
          <a:bodyPr/>
          <a:lstStyle/>
          <a:p>
            <a:fld id="{54CA0C08-E2A8-42B5-95C6-EE479A4D4355}" type="slidenum">
              <a:rPr lang="en-US" smtClean="0"/>
              <a:pPr/>
              <a:t>25</a:t>
            </a:fld>
            <a:endParaRPr lang="en-US"/>
          </a:p>
        </p:txBody>
      </p:sp>
    </p:spTree>
    <p:extLst>
      <p:ext uri="{BB962C8B-B14F-4D97-AF65-F5344CB8AC3E}">
        <p14:creationId xmlns:p14="http://schemas.microsoft.com/office/powerpoint/2010/main" val="65342767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is one example of what</a:t>
            </a:r>
            <a:r>
              <a:rPr lang="en-US" baseline="0" dirty="0" smtClean="0"/>
              <a:t> the hypothesis would look like when the student is finished.  Of course, multiple variations are possible depending upon which variables the student is investigating.</a:t>
            </a:r>
          </a:p>
          <a:p>
            <a:endParaRPr lang="en-US" baseline="0" dirty="0" smtClean="0"/>
          </a:p>
          <a:p>
            <a:r>
              <a:rPr lang="en-US" baseline="0" dirty="0" smtClean="0"/>
              <a:t>Some teachers encourage students to add “because” followed by their reasoning to explain why they made their prediction.</a:t>
            </a:r>
            <a:endParaRPr lang="en-US" dirty="0"/>
          </a:p>
        </p:txBody>
      </p:sp>
      <p:sp>
        <p:nvSpPr>
          <p:cNvPr id="4" name="Slide Number Placeholder 3"/>
          <p:cNvSpPr>
            <a:spLocks noGrp="1"/>
          </p:cNvSpPr>
          <p:nvPr>
            <p:ph type="sldNum" sz="quarter" idx="10"/>
          </p:nvPr>
        </p:nvSpPr>
        <p:spPr/>
        <p:txBody>
          <a:bodyPr/>
          <a:lstStyle/>
          <a:p>
            <a:fld id="{54CA0C08-E2A8-42B5-95C6-EE479A4D4355}" type="slidenum">
              <a:rPr lang="en-US" smtClean="0"/>
              <a:pPr/>
              <a:t>26</a:t>
            </a:fld>
            <a:endParaRPr lang="en-US"/>
          </a:p>
        </p:txBody>
      </p:sp>
    </p:spTree>
    <p:extLst>
      <p:ext uri="{BB962C8B-B14F-4D97-AF65-F5344CB8AC3E}">
        <p14:creationId xmlns:p14="http://schemas.microsoft.com/office/powerpoint/2010/main" val="156960581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the Inquiry flipbook, students are asked to draw a diagram</a:t>
            </a:r>
            <a:r>
              <a:rPr lang="en-US" baseline="0" dirty="0" smtClean="0"/>
              <a:t> of the experiment.  This further helps them document their procedures so others can follow them.  </a:t>
            </a:r>
          </a:p>
          <a:p>
            <a:endParaRPr lang="en-US" baseline="0" dirty="0" smtClean="0"/>
          </a:p>
          <a:p>
            <a:r>
              <a:rPr lang="en-US" baseline="0" dirty="0" smtClean="0"/>
              <a:t>NOTE TO PRESENTERS:</a:t>
            </a:r>
          </a:p>
          <a:p>
            <a:r>
              <a:rPr lang="en-US" baseline="0" dirty="0" smtClean="0"/>
              <a:t>You probably will not want to take time to have the participants do this, but show them what is available for students.</a:t>
            </a:r>
            <a:endParaRPr lang="en-US" dirty="0"/>
          </a:p>
        </p:txBody>
      </p:sp>
      <p:sp>
        <p:nvSpPr>
          <p:cNvPr id="4" name="Slide Number Placeholder 3"/>
          <p:cNvSpPr>
            <a:spLocks noGrp="1"/>
          </p:cNvSpPr>
          <p:nvPr>
            <p:ph type="sldNum" sz="quarter" idx="10"/>
          </p:nvPr>
        </p:nvSpPr>
        <p:spPr/>
        <p:txBody>
          <a:bodyPr/>
          <a:lstStyle/>
          <a:p>
            <a:fld id="{54CA0C08-E2A8-42B5-95C6-EE479A4D4355}" type="slidenum">
              <a:rPr lang="en-US" smtClean="0"/>
              <a:pPr/>
              <a:t>27</a:t>
            </a:fld>
            <a:endParaRPr lang="en-US"/>
          </a:p>
        </p:txBody>
      </p:sp>
    </p:spTree>
    <p:extLst>
      <p:ext uri="{BB962C8B-B14F-4D97-AF65-F5344CB8AC3E}">
        <p14:creationId xmlns:p14="http://schemas.microsoft.com/office/powerpoint/2010/main" val="71119679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Depending</a:t>
            </a:r>
            <a:r>
              <a:rPr lang="en-US" baseline="0" dirty="0" smtClean="0"/>
              <a:t> upon the time available, ask a few or all of the groups to share their question and hypothesis with all the participants.</a:t>
            </a:r>
            <a:endParaRPr lang="en-US" dirty="0"/>
          </a:p>
        </p:txBody>
      </p:sp>
      <p:sp>
        <p:nvSpPr>
          <p:cNvPr id="4" name="Slide Number Placeholder 3"/>
          <p:cNvSpPr>
            <a:spLocks noGrp="1"/>
          </p:cNvSpPr>
          <p:nvPr>
            <p:ph type="sldNum" sz="quarter" idx="10"/>
          </p:nvPr>
        </p:nvSpPr>
        <p:spPr/>
        <p:txBody>
          <a:bodyPr/>
          <a:lstStyle/>
          <a:p>
            <a:fld id="{54CA0C08-E2A8-42B5-95C6-EE479A4D4355}" type="slidenum">
              <a:rPr lang="en-US" smtClean="0"/>
              <a:pPr/>
              <a:t>28</a:t>
            </a:fld>
            <a:endParaRPr lang="en-US"/>
          </a:p>
        </p:txBody>
      </p:sp>
    </p:spTree>
    <p:extLst>
      <p:ext uri="{BB962C8B-B14F-4D97-AF65-F5344CB8AC3E}">
        <p14:creationId xmlns:p14="http://schemas.microsoft.com/office/powerpoint/2010/main" val="177611227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flipbook is one way to scaffold</a:t>
            </a:r>
            <a:r>
              <a:rPr lang="en-US" baseline="0" dirty="0" smtClean="0"/>
              <a:t> students’ exposure to science practices.  This RERUN mneumonic is another way to direct student attention to important components as they engage in an activity.  Go through what each letter stands for with a brief explanation of what should be included.</a:t>
            </a:r>
            <a:endParaRPr lang="en-US" dirty="0" smtClean="0"/>
          </a:p>
          <a:p>
            <a:endParaRPr lang="en-US" baseline="0" dirty="0" smtClean="0"/>
          </a:p>
          <a:p>
            <a:r>
              <a:rPr lang="en-US" baseline="0" dirty="0" smtClean="0"/>
              <a:t>A template is on the last page of the inquiry flipbook handout.  If you wish, feel free to try this strategy on the back of your flipbook as you go through your investigation.</a:t>
            </a:r>
          </a:p>
          <a:p>
            <a:endParaRPr lang="en-US" dirty="0" smtClean="0"/>
          </a:p>
          <a:p>
            <a:r>
              <a:rPr lang="en-US" baseline="0" dirty="0" smtClean="0"/>
              <a:t>It has been adapted from a strategy presented in Page </a:t>
            </a:r>
            <a:r>
              <a:rPr lang="en-US" baseline="0" dirty="0" err="1" smtClean="0"/>
              <a:t>Keeley’s</a:t>
            </a:r>
            <a:r>
              <a:rPr lang="en-US" baseline="0" dirty="0" smtClean="0"/>
              <a:t> </a:t>
            </a:r>
            <a:r>
              <a:rPr lang="en-US" b="1" i="1" baseline="0" dirty="0" smtClean="0"/>
              <a:t>Seventy-Five Formative Assessments for Science</a:t>
            </a:r>
            <a:r>
              <a:rPr lang="en-US" baseline="0" dirty="0" smtClean="0"/>
              <a:t>. </a:t>
            </a:r>
            <a:endParaRPr lang="en-US" dirty="0"/>
          </a:p>
        </p:txBody>
      </p:sp>
      <p:sp>
        <p:nvSpPr>
          <p:cNvPr id="4" name="Slide Number Placeholder 3"/>
          <p:cNvSpPr>
            <a:spLocks noGrp="1"/>
          </p:cNvSpPr>
          <p:nvPr>
            <p:ph type="sldNum" sz="quarter" idx="10"/>
          </p:nvPr>
        </p:nvSpPr>
        <p:spPr/>
        <p:txBody>
          <a:bodyPr/>
          <a:lstStyle/>
          <a:p>
            <a:fld id="{54CA0C08-E2A8-42B5-95C6-EE479A4D4355}" type="slidenum">
              <a:rPr lang="en-US" smtClean="0"/>
              <a:pPr/>
              <a:t>29</a:t>
            </a:fld>
            <a:endParaRPr lang="en-US"/>
          </a:p>
        </p:txBody>
      </p:sp>
    </p:spTree>
    <p:extLst>
      <p:ext uri="{BB962C8B-B14F-4D97-AF65-F5344CB8AC3E}">
        <p14:creationId xmlns:p14="http://schemas.microsoft.com/office/powerpoint/2010/main" val="8678793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00593" rtl="0" eaLnBrk="1" fontAlgn="auto" latinLnBrk="0" hangingPunct="1">
              <a:lnSpc>
                <a:spcPct val="100000"/>
              </a:lnSpc>
              <a:spcBef>
                <a:spcPts val="0"/>
              </a:spcBef>
              <a:spcAft>
                <a:spcPts val="0"/>
              </a:spcAft>
              <a:buClrTx/>
              <a:buSzTx/>
              <a:buFontTx/>
              <a:buNone/>
              <a:tabLst/>
              <a:defRPr/>
            </a:pPr>
            <a:r>
              <a:rPr lang="en-US" dirty="0"/>
              <a:t>The 20 states will lead the development of Next Generation Science Standards (NGSS), a state-led effort that will clearly define the content and practices all students will need to learn from kindergarten through high school graduation. </a:t>
            </a:r>
            <a:r>
              <a:rPr lang="en-US" sz="1200" dirty="0" smtClean="0">
                <a:solidFill>
                  <a:srgbClr val="0070C0"/>
                </a:solidFill>
              </a:rPr>
              <a:t>However</a:t>
            </a:r>
            <a:r>
              <a:rPr lang="en-US" sz="1200" dirty="0" smtClean="0"/>
              <a:t>, all states will have the opportunity to provide feedback at least twice during the standards development process. In addition there will be opportunities for public feedback during the next twelve months. </a:t>
            </a:r>
          </a:p>
          <a:p>
            <a:pPr defTabSz="900593">
              <a:defRPr/>
            </a:pPr>
            <a:endParaRPr lang="en-US" sz="1200" dirty="0" smtClean="0"/>
          </a:p>
          <a:p>
            <a:pPr defTabSz="900593">
              <a:defRPr/>
            </a:pPr>
            <a:r>
              <a:rPr lang="en-US" dirty="0" smtClean="0"/>
              <a:t>The </a:t>
            </a:r>
            <a:r>
              <a:rPr lang="en-US" dirty="0"/>
              <a:t>NGSS process is being managed by Achieve, an education reform non-profit organization.   </a:t>
            </a:r>
          </a:p>
          <a:p>
            <a:pPr defTabSz="900593">
              <a:defRPr/>
            </a:pPr>
            <a:endParaRPr lang="en-US" dirty="0"/>
          </a:p>
          <a:p>
            <a:r>
              <a:rPr lang="en-US" i="0" dirty="0" smtClean="0"/>
              <a:t>The ODE Science staff has completed a preliminary review of the National Science Framework that was released on July 19</a:t>
            </a:r>
            <a:r>
              <a:rPr lang="en-US" i="0" baseline="30000" dirty="0" smtClean="0"/>
              <a:t>th </a:t>
            </a:r>
            <a:r>
              <a:rPr lang="en-US" i="0" dirty="0" smtClean="0"/>
              <a:t>by the National Academy of Sciences. As anticipated the initial comparison of the core ideas and practices that students should learn for each grade-band (K-2, 3-5, 6-8, and 9-12) align very well with Ohio’s Revised Science Standards and Model Curriculum.  This alignment includes the emphases on learning progressions and the integration of scientific, engineering and technological processes with content.</a:t>
            </a:r>
          </a:p>
          <a:p>
            <a:r>
              <a:rPr lang="en-US" i="0" dirty="0" smtClean="0"/>
              <a:t> </a:t>
            </a:r>
          </a:p>
          <a:p>
            <a:r>
              <a:rPr lang="en-US" i="0" dirty="0" smtClean="0"/>
              <a:t>Staff will be conducting a more detailed comparative analysis and will tabulate the results. This information will be posted on the ODE Science page to assist teachers and districts. For clarity, critical differences or changes will be noted and/or highlighted in Ohio’s Revised Science Standards and Model Curriculum document.  </a:t>
            </a:r>
          </a:p>
          <a:p>
            <a:r>
              <a:rPr lang="en-US" i="0" dirty="0" smtClean="0"/>
              <a:t> </a:t>
            </a:r>
          </a:p>
          <a:p>
            <a:r>
              <a:rPr lang="en-US" i="0" dirty="0" smtClean="0"/>
              <a:t>The National Framework is just the beginning of the development of the Next Generation Science Standards (see </a:t>
            </a:r>
            <a:r>
              <a:rPr lang="en-US" i="0" u="sng" dirty="0" smtClean="0">
                <a:hlinkClick r:id="rId3" action="ppaction://hlinkfile"/>
              </a:rPr>
              <a:t>http://www.achieve.org/next-generation-science-standards</a:t>
            </a:r>
            <a:r>
              <a:rPr lang="en-US" i="0" dirty="0" smtClean="0"/>
              <a:t>). Ohio will continue to support this development work and to inform the field of ongoing opportunities to provide feedback and advice to the national effort.</a:t>
            </a:r>
          </a:p>
          <a:p>
            <a:endParaRPr lang="en-US" i="0" dirty="0" smtClean="0"/>
          </a:p>
          <a:p>
            <a:r>
              <a:rPr lang="en-US" i="0" dirty="0" smtClean="0"/>
              <a:t>There will be a period  of public</a:t>
            </a:r>
            <a:r>
              <a:rPr lang="en-US" i="0" baseline="0" dirty="0" smtClean="0"/>
              <a:t> feedback, electronically in February.  In order to prepare for this opportunity it is imperative to review the framework document.</a:t>
            </a:r>
            <a:endParaRPr lang="en-US" i="0" dirty="0" smtClean="0"/>
          </a:p>
          <a:p>
            <a:endParaRPr lang="en-US" dirty="0"/>
          </a:p>
        </p:txBody>
      </p:sp>
      <p:sp>
        <p:nvSpPr>
          <p:cNvPr id="4" name="Slide Number Placeholder 3"/>
          <p:cNvSpPr>
            <a:spLocks noGrp="1"/>
          </p:cNvSpPr>
          <p:nvPr>
            <p:ph type="sldNum" sz="quarter" idx="10"/>
          </p:nvPr>
        </p:nvSpPr>
        <p:spPr/>
        <p:txBody>
          <a:bodyPr/>
          <a:lstStyle/>
          <a:p>
            <a:fld id="{17B9A110-AEDA-4088-AA3F-F4E0215C20D2}" type="slidenum">
              <a:rPr lang="en-US" smtClean="0"/>
              <a:pPr/>
              <a:t>3</a:t>
            </a:fld>
            <a:endParaRPr lang="en-US"/>
          </a:p>
        </p:txBody>
      </p:sp>
    </p:spTree>
    <p:extLst>
      <p:ext uri="{BB962C8B-B14F-4D97-AF65-F5344CB8AC3E}">
        <p14:creationId xmlns:p14="http://schemas.microsoft.com/office/powerpoint/2010/main" val="204535541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 through</a:t>
            </a:r>
            <a:r>
              <a:rPr lang="en-US" baseline="0" dirty="0" smtClean="0"/>
              <a:t> the available equipment and hints for success.  Paperclips can make it easy to attach weights to the pendulums.  Tape can be used to add more than one weight.  </a:t>
            </a:r>
            <a:r>
              <a:rPr lang="en-US" dirty="0" smtClean="0"/>
              <a:t>Your group now has (set</a:t>
            </a:r>
            <a:r>
              <a:rPr lang="en-US" baseline="0" dirty="0" smtClean="0"/>
              <a:t> a time between 15 and 20 minutes) to investigate their question.  Please leave your investigation set up for our discussion. </a:t>
            </a:r>
          </a:p>
          <a:p>
            <a:endParaRPr lang="en-US" baseline="0" dirty="0" smtClean="0"/>
          </a:p>
          <a:p>
            <a:endParaRPr lang="en-US" baseline="0" dirty="0" smtClean="0"/>
          </a:p>
          <a:p>
            <a:r>
              <a:rPr lang="en-US" baseline="0" dirty="0" smtClean="0"/>
              <a:t>NOTE TO PRESENTERS:</a:t>
            </a:r>
            <a:br>
              <a:rPr lang="en-US" baseline="0" dirty="0" smtClean="0"/>
            </a:br>
            <a:r>
              <a:rPr lang="en-US" baseline="0" dirty="0" smtClean="0"/>
              <a:t>Possible materials recommended in the original activity are:</a:t>
            </a:r>
          </a:p>
          <a:p>
            <a:r>
              <a:rPr lang="en-US" sz="1200" kern="1200" dirty="0" smtClean="0">
                <a:solidFill>
                  <a:schemeClr val="tx1"/>
                </a:solidFill>
                <a:latin typeface="+mn-lt"/>
                <a:ea typeface="+mn-ea"/>
                <a:cs typeface="+mn-cs"/>
              </a:rPr>
              <a:t>	masking or transparent tape, 	string or rope of varying thicknesses, 4 or 5 different types, such as 						monofilament fishing line, twine, packaging string, cord, 					clothesline rope, household twine, thick rope </a:t>
            </a:r>
          </a:p>
          <a:p>
            <a:r>
              <a:rPr lang="en-US" sz="1200" kern="1200" dirty="0" smtClean="0">
                <a:solidFill>
                  <a:schemeClr val="tx1"/>
                </a:solidFill>
                <a:latin typeface="+mn-lt"/>
                <a:ea typeface="+mn-ea"/>
                <a:cs typeface="+mn-cs"/>
              </a:rPr>
              <a:t>	scissors	 		paper clips, standard size, metal, 2-4 per setup (You can bend the paper 					clips to become a “hook” from which to hang the washers 					or padlocks as pendulum bobs.)  	</a:t>
            </a:r>
          </a:p>
          <a:p>
            <a:r>
              <a:rPr lang="en-US" sz="1200" kern="1200" dirty="0" smtClean="0">
                <a:solidFill>
                  <a:schemeClr val="tx1"/>
                </a:solidFill>
                <a:latin typeface="+mn-lt"/>
                <a:ea typeface="+mn-ea"/>
                <a:cs typeface="+mn-cs"/>
              </a:rPr>
              <a:t>	stop watches 		wooden dowels, 2-3, about 5 mm in diameter x 1 meter in length  (The 					dowels can substitute for the “cross string” as one variable 					in the investigation.)</a:t>
            </a:r>
          </a:p>
          <a:p>
            <a:r>
              <a:rPr lang="en-US" sz="1200" kern="1200" dirty="0" smtClean="0">
                <a:solidFill>
                  <a:schemeClr val="tx1"/>
                </a:solidFill>
                <a:latin typeface="+mn-lt"/>
                <a:ea typeface="+mn-ea"/>
                <a:cs typeface="+mn-cs"/>
              </a:rPr>
              <a:t>	meter sticks			a variety of pendulum bobs, such as golf balls, metal washers (small, 					medium, large), clay, steel balls, large marbles, padlocks, 					rocks </a:t>
            </a:r>
          </a:p>
          <a:p>
            <a:r>
              <a:rPr lang="en-US" sz="1200" kern="1200" dirty="0" smtClean="0">
                <a:solidFill>
                  <a:schemeClr val="tx1"/>
                </a:solidFill>
                <a:latin typeface="+mn-lt"/>
                <a:ea typeface="+mn-ea"/>
                <a:cs typeface="+mn-cs"/>
              </a:rPr>
              <a:t>	straight-backed chairs, 2 per setup	balance (optional)</a:t>
            </a:r>
          </a:p>
          <a:p>
            <a:endParaRPr lang="en-US" sz="1200" kern="1200" baseline="0" dirty="0" smtClean="0">
              <a:solidFill>
                <a:schemeClr val="tx1"/>
              </a:solidFill>
              <a:latin typeface="+mn-lt"/>
              <a:ea typeface="+mn-ea"/>
              <a:cs typeface="+mn-cs"/>
            </a:endParaRPr>
          </a:p>
          <a:p>
            <a:r>
              <a:rPr lang="en-US" baseline="0" dirty="0" smtClean="0"/>
              <a:t>As participants are doing the activity, model good facilitation skills.  Observe groups, ask guiding questions when they are stuck, listen to the conversations and make a note of what points to bring out and which groups to focus in the discussion.</a:t>
            </a:r>
          </a:p>
          <a:p>
            <a:endParaRPr lang="en-US" baseline="0" dirty="0" smtClean="0"/>
          </a:p>
          <a:p>
            <a:r>
              <a:rPr lang="en-US" baseline="0" dirty="0" smtClean="0"/>
              <a:t>Teachers usually really like this activity and sometimes it is difficult to get them to stop the activity when time is up.  A quick, gentle reminder that the goal of the workshop is not to discover properties of pendulums, but to learn about delivering content through inquiry is usually all that is needed.</a:t>
            </a:r>
          </a:p>
          <a:p>
            <a:endParaRPr lang="en-US" baseline="0" dirty="0" smtClean="0"/>
          </a:p>
          <a:p>
            <a:endParaRPr lang="en-US" baseline="0" dirty="0" smtClean="0"/>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54CA0C08-E2A8-42B5-95C6-EE479A4D4355}" type="slidenum">
              <a:rPr lang="en-US" smtClean="0"/>
              <a:pPr/>
              <a:t>30</a:t>
            </a:fld>
            <a:endParaRPr lang="en-US"/>
          </a:p>
        </p:txBody>
      </p:sp>
    </p:spTree>
    <p:extLst>
      <p:ext uri="{BB962C8B-B14F-4D97-AF65-F5344CB8AC3E}">
        <p14:creationId xmlns:p14="http://schemas.microsoft.com/office/powerpoint/2010/main" val="229956366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If there is time, have a few or all of the groups present their findings.  Encourage participants</a:t>
            </a:r>
            <a:r>
              <a:rPr lang="en-US" baseline="0" dirty="0" smtClean="0"/>
              <a:t> to focus on the similarities and differences between the groups during the presentations.  If time is short, show what is available for students.</a:t>
            </a:r>
          </a:p>
          <a:p>
            <a:endParaRPr lang="en-US" baseline="0" dirty="0" smtClean="0"/>
          </a:p>
          <a:p>
            <a:r>
              <a:rPr lang="en-US" baseline="0" dirty="0" smtClean="0"/>
              <a:t>The next slide gives a way to direct sharing using the RERUN strategy.</a:t>
            </a:r>
            <a:endParaRPr lang="en-US" dirty="0"/>
          </a:p>
        </p:txBody>
      </p:sp>
      <p:sp>
        <p:nvSpPr>
          <p:cNvPr id="4" name="Slide Number Placeholder 3"/>
          <p:cNvSpPr>
            <a:spLocks noGrp="1"/>
          </p:cNvSpPr>
          <p:nvPr>
            <p:ph type="sldNum" sz="quarter" idx="10"/>
          </p:nvPr>
        </p:nvSpPr>
        <p:spPr/>
        <p:txBody>
          <a:bodyPr/>
          <a:lstStyle/>
          <a:p>
            <a:fld id="{54CA0C08-E2A8-42B5-95C6-EE479A4D4355}" type="slidenum">
              <a:rPr lang="en-US" smtClean="0"/>
              <a:pPr/>
              <a:t>31</a:t>
            </a:fld>
            <a:endParaRPr lang="en-US"/>
          </a:p>
        </p:txBody>
      </p:sp>
    </p:spTree>
    <p:extLst>
      <p:ext uri="{BB962C8B-B14F-4D97-AF65-F5344CB8AC3E}">
        <p14:creationId xmlns:p14="http://schemas.microsoft.com/office/powerpoint/2010/main" val="91448695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is another</a:t>
            </a:r>
            <a:r>
              <a:rPr lang="en-US" baseline="0" dirty="0" smtClean="0"/>
              <a:t> way to facilitate discussion using the RERUN strategy</a:t>
            </a:r>
            <a:endParaRPr lang="en-US" dirty="0"/>
          </a:p>
        </p:txBody>
      </p:sp>
      <p:sp>
        <p:nvSpPr>
          <p:cNvPr id="4" name="Slide Number Placeholder 3"/>
          <p:cNvSpPr>
            <a:spLocks noGrp="1"/>
          </p:cNvSpPr>
          <p:nvPr>
            <p:ph type="sldNum" sz="quarter" idx="10"/>
          </p:nvPr>
        </p:nvSpPr>
        <p:spPr/>
        <p:txBody>
          <a:bodyPr/>
          <a:lstStyle/>
          <a:p>
            <a:fld id="{54CA0C08-E2A8-42B5-95C6-EE479A4D4355}" type="slidenum">
              <a:rPr lang="en-US" smtClean="0"/>
              <a:pPr/>
              <a:t>32</a:t>
            </a:fld>
            <a:endParaRPr lang="en-US"/>
          </a:p>
        </p:txBody>
      </p:sp>
    </p:spTree>
    <p:extLst>
      <p:ext uri="{BB962C8B-B14F-4D97-AF65-F5344CB8AC3E}">
        <p14:creationId xmlns:p14="http://schemas.microsoft.com/office/powerpoint/2010/main" val="86787939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After the short presentations, if there is time, conduct a brief discussion of these questions.  You will notice there are many unanswered questions.  Is this a problem?</a:t>
            </a:r>
            <a:endParaRPr lang="en-US" dirty="0"/>
          </a:p>
        </p:txBody>
      </p:sp>
      <p:sp>
        <p:nvSpPr>
          <p:cNvPr id="4" name="Slide Number Placeholder 3"/>
          <p:cNvSpPr>
            <a:spLocks noGrp="1"/>
          </p:cNvSpPr>
          <p:nvPr>
            <p:ph type="sldNum" sz="quarter" idx="10"/>
          </p:nvPr>
        </p:nvSpPr>
        <p:spPr/>
        <p:txBody>
          <a:bodyPr/>
          <a:lstStyle/>
          <a:p>
            <a:fld id="{54CA0C08-E2A8-42B5-95C6-EE479A4D4355}" type="slidenum">
              <a:rPr lang="en-US" smtClean="0"/>
              <a:pPr/>
              <a:t>33</a:t>
            </a:fld>
            <a:endParaRPr lang="en-US"/>
          </a:p>
        </p:txBody>
      </p:sp>
    </p:spTree>
    <p:extLst>
      <p:ext uri="{BB962C8B-B14F-4D97-AF65-F5344CB8AC3E}">
        <p14:creationId xmlns:p14="http://schemas.microsoft.com/office/powerpoint/2010/main" val="24580022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What about the unanswered questions?  Should we be concerned</a:t>
            </a:r>
            <a:r>
              <a:rPr lang="en-US" baseline="0" dirty="0" smtClean="0"/>
              <a:t> that there are still things we don’t know?  This is how science works.  Investigations that generate even more questions can provide students with experiences that show them just how exciting science can be!</a:t>
            </a:r>
            <a:endParaRPr lang="en-US" dirty="0"/>
          </a:p>
        </p:txBody>
      </p:sp>
      <p:sp>
        <p:nvSpPr>
          <p:cNvPr id="4" name="Slide Number Placeholder 3"/>
          <p:cNvSpPr>
            <a:spLocks noGrp="1"/>
          </p:cNvSpPr>
          <p:nvPr>
            <p:ph type="sldNum" sz="quarter" idx="10"/>
          </p:nvPr>
        </p:nvSpPr>
        <p:spPr/>
        <p:txBody>
          <a:bodyPr/>
          <a:lstStyle/>
          <a:p>
            <a:fld id="{54CA0C08-E2A8-42B5-95C6-EE479A4D4355}" type="slidenum">
              <a:rPr lang="en-US" smtClean="0"/>
              <a:pPr/>
              <a:t>34</a:t>
            </a:fld>
            <a:endParaRPr lang="en-US"/>
          </a:p>
        </p:txBody>
      </p:sp>
    </p:spTree>
    <p:extLst>
      <p:ext uri="{BB962C8B-B14F-4D97-AF65-F5344CB8AC3E}">
        <p14:creationId xmlns:p14="http://schemas.microsoft.com/office/powerpoint/2010/main" val="22330619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buFont typeface="Wingdings" pitchFamily="2" charset="2"/>
              <a:buNone/>
            </a:pPr>
            <a:r>
              <a:rPr lang="en-US" sz="1200" dirty="0" smtClean="0"/>
              <a:t>Teachers will want to avoid these</a:t>
            </a:r>
            <a:r>
              <a:rPr lang="en-US" sz="1200" baseline="0" dirty="0" smtClean="0"/>
              <a:t> types of</a:t>
            </a:r>
            <a:r>
              <a:rPr lang="en-US" sz="1200" dirty="0" smtClean="0"/>
              <a:t> disclosures</a:t>
            </a:r>
            <a:r>
              <a:rPr lang="en-US" sz="1200" baseline="0" dirty="0" smtClean="0"/>
              <a:t> with their students, especially when they involve science concepts that are beyond grade level.  After all after a scientific investigation, scientists are not able to “check” a key to see if they have the “right” answer.   Verification is done through further testing.</a:t>
            </a:r>
          </a:p>
          <a:p>
            <a:pPr eaLnBrk="1" hangingPunct="1">
              <a:buFont typeface="Wingdings" pitchFamily="2" charset="2"/>
              <a:buNone/>
            </a:pPr>
            <a:endParaRPr lang="en-US" sz="1200" baseline="0" dirty="0" smtClean="0"/>
          </a:p>
          <a:p>
            <a:pPr eaLnBrk="1" hangingPunct="1">
              <a:buFont typeface="Wingdings" pitchFamily="2" charset="2"/>
              <a:buNone/>
            </a:pPr>
            <a:r>
              <a:rPr lang="en-US" sz="1200" baseline="0" dirty="0" smtClean="0"/>
              <a:t>Rather than “giving the correct answer”, it is much better to guide students to bring out the relevant ideas about the grade-level content in the discussions and ask for the evidence that supports these ideas.  Encourage especially curious students to continue investigating on their own to determine the answers to additional questions that are generated.</a:t>
            </a:r>
          </a:p>
          <a:p>
            <a:pPr eaLnBrk="1" hangingPunct="1">
              <a:buFont typeface="Wingdings" pitchFamily="2" charset="2"/>
              <a:buNone/>
            </a:pPr>
            <a:endParaRPr lang="en-US" sz="1200" baseline="0" dirty="0" smtClean="0"/>
          </a:p>
          <a:p>
            <a:pPr eaLnBrk="1" hangingPunct="1">
              <a:buFont typeface="Wingdings" pitchFamily="2" charset="2"/>
              <a:buNone/>
            </a:pPr>
            <a:r>
              <a:rPr lang="en-US" sz="1200" baseline="0" dirty="0" smtClean="0"/>
              <a:t>That said, here are what the experts say.  Note the discrepancies</a:t>
            </a:r>
            <a:endParaRPr lang="en-US" sz="1200" dirty="0" smtClean="0"/>
          </a:p>
          <a:p>
            <a:pPr marL="0" marR="0" indent="0" algn="l" defTabSz="914400" rtl="0" eaLnBrk="1" fontAlgn="auto" latinLnBrk="0" hangingPunct="1">
              <a:lnSpc>
                <a:spcPct val="100000"/>
              </a:lnSpc>
              <a:spcBef>
                <a:spcPts val="0"/>
              </a:spcBef>
              <a:spcAft>
                <a:spcPts val="0"/>
              </a:spcAft>
              <a:buClrTx/>
              <a:buSzTx/>
              <a:buFont typeface="Wingdings" pitchFamily="2" charset="2"/>
              <a:buNone/>
              <a:tabLst/>
              <a:defRPr/>
            </a:pPr>
            <a:endParaRPr lang="en-US" sz="1200" dirty="0" smtClean="0"/>
          </a:p>
          <a:p>
            <a:pPr marL="0" marR="0" indent="0" algn="l" defTabSz="914400" rtl="0" eaLnBrk="1" fontAlgn="auto" latinLnBrk="0" hangingPunct="1">
              <a:lnSpc>
                <a:spcPct val="100000"/>
              </a:lnSpc>
              <a:spcBef>
                <a:spcPts val="0"/>
              </a:spcBef>
              <a:spcAft>
                <a:spcPts val="0"/>
              </a:spcAft>
              <a:buClrTx/>
              <a:buSzTx/>
              <a:buFont typeface="Wingdings" pitchFamily="2" charset="2"/>
              <a:buNone/>
              <a:tabLst/>
              <a:defRPr/>
            </a:pPr>
            <a:r>
              <a:rPr lang="en-US" sz="1200" dirty="0" smtClean="0"/>
              <a:t>The coupled pendulum is one of those strange things that happens in vibrating systems.  As the first pendulum oscillates, it transfers some of its energy to the rope (the one connecting the two pendulums). The rope vibrates up and down which causes the second pendulum to begin vibrating. The second pendulum takes energy from the rope (and ultimately from the first pendulum) until it has essentially all the energy. At which point the rope vibrates in response and then transfers the energy back to the first pendulum. The difficult question is why it happens this way. The total system (two pendulums of equal length plus rope) has no stable state with both pendulums vibrating equally. The only stable state is one in which the energy oscillates between the two pendulums. That is, the system seeks to become stable by switching the energy between each pendulum.</a:t>
            </a:r>
          </a:p>
          <a:p>
            <a:pPr eaLnBrk="1" hangingPunct="1">
              <a:buFont typeface="Wingdings" pitchFamily="2" charset="2"/>
              <a:buNone/>
            </a:pPr>
            <a:endParaRPr lang="en-US" sz="1200" dirty="0" smtClean="0"/>
          </a:p>
          <a:p>
            <a:pPr eaLnBrk="1" hangingPunct="1">
              <a:buFont typeface="Wingdings" pitchFamily="2" charset="2"/>
              <a:buNone/>
            </a:pPr>
            <a:r>
              <a:rPr lang="en-US" sz="1200" dirty="0" smtClean="0"/>
              <a:t>If the pendulums are the same length, they will have the same natural period or</a:t>
            </a:r>
            <a:r>
              <a:rPr lang="en-US" sz="1200" baseline="0" dirty="0" smtClean="0"/>
              <a:t> </a:t>
            </a:r>
            <a:r>
              <a:rPr lang="en-US" sz="1200" dirty="0" smtClean="0"/>
              <a:t>frequency. When the first pendulum is set to oscillate, it begins to vibrate at its natural frequency. The connecting rope between the pendulums will begin to twist back and forth at that same frequency. The second pendulum, having the same natural frequency as the first pendulum and twisting rope, will begin to vibrate at its natural frequency. If the pendulums are close but not exactly the same length, the first pendulum will continue to oscillate, the second will oscillate for a short time and then stop only to begin oscillating again, etc. This cycle will repeat for some time. A resonance explanation suggests that many frequencies of oscillation are set up in the connecting rope. Thus, the second pendulum only oscillates when one of the frequencies matches its natural frequency.</a:t>
            </a:r>
          </a:p>
          <a:p>
            <a:pPr eaLnBrk="1" hangingPunct="1">
              <a:buFont typeface="Wingdings" pitchFamily="2" charset="2"/>
              <a:buNone/>
            </a:pPr>
            <a:r>
              <a:rPr lang="en-US" sz="1200" dirty="0" smtClean="0"/>
              <a:t>This explanation does not seem to explicitly address why (in the equal length case) one pendulum nearly stops while the other oscillates - only to begin oscillating again while the other comes nearly to rest.</a:t>
            </a:r>
          </a:p>
          <a:p>
            <a:pPr eaLnBrk="1" hangingPunct="1">
              <a:buFont typeface="Wingdings" pitchFamily="2" charset="2"/>
              <a:buNone/>
            </a:pPr>
            <a:endParaRPr lang="en-US" sz="1200"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54CA0C08-E2A8-42B5-95C6-EE479A4D4355}" type="slidenum">
              <a:rPr lang="en-US" smtClean="0"/>
              <a:pPr/>
              <a:t>35</a:t>
            </a:fld>
            <a:endParaRPr lang="en-US"/>
          </a:p>
        </p:txBody>
      </p:sp>
    </p:spTree>
    <p:extLst>
      <p:ext uri="{BB962C8B-B14F-4D97-AF65-F5344CB8AC3E}">
        <p14:creationId xmlns:p14="http://schemas.microsoft.com/office/powerpoint/2010/main" val="391268789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All inquiry done in the classroom should be connected to content from the Revised</a:t>
            </a:r>
            <a:r>
              <a:rPr lang="en-US" baseline="0" dirty="0" smtClean="0"/>
              <a:t> Science Standards.</a:t>
            </a:r>
            <a:endParaRPr lang="en-US" dirty="0"/>
          </a:p>
        </p:txBody>
      </p:sp>
      <p:sp>
        <p:nvSpPr>
          <p:cNvPr id="4" name="Slide Number Placeholder 3"/>
          <p:cNvSpPr>
            <a:spLocks noGrp="1"/>
          </p:cNvSpPr>
          <p:nvPr>
            <p:ph type="sldNum" sz="quarter" idx="10"/>
          </p:nvPr>
        </p:nvSpPr>
        <p:spPr/>
        <p:txBody>
          <a:bodyPr/>
          <a:lstStyle/>
          <a:p>
            <a:fld id="{54CA0C08-E2A8-42B5-95C6-EE479A4D4355}" type="slidenum">
              <a:rPr lang="en-US" smtClean="0"/>
              <a:pPr/>
              <a:t>36</a:t>
            </a:fld>
            <a:endParaRPr lang="en-US"/>
          </a:p>
        </p:txBody>
      </p:sp>
    </p:spTree>
    <p:extLst>
      <p:ext uri="{BB962C8B-B14F-4D97-AF65-F5344CB8AC3E}">
        <p14:creationId xmlns:p14="http://schemas.microsoft.com/office/powerpoint/2010/main" val="2642841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activity could be used when</a:t>
            </a:r>
            <a:r>
              <a:rPr lang="en-US" baseline="0" dirty="0" smtClean="0"/>
              <a:t> teaching this content statement from Grade 7.</a:t>
            </a:r>
            <a:endParaRPr lang="en-US" dirty="0"/>
          </a:p>
        </p:txBody>
      </p:sp>
      <p:sp>
        <p:nvSpPr>
          <p:cNvPr id="4" name="Slide Number Placeholder 3"/>
          <p:cNvSpPr>
            <a:spLocks noGrp="1"/>
          </p:cNvSpPr>
          <p:nvPr>
            <p:ph type="sldNum" sz="quarter" idx="10"/>
          </p:nvPr>
        </p:nvSpPr>
        <p:spPr/>
        <p:txBody>
          <a:bodyPr/>
          <a:lstStyle/>
          <a:p>
            <a:fld id="{54CA0C08-E2A8-42B5-95C6-EE479A4D4355}" type="slidenum">
              <a:rPr lang="en-US" smtClean="0"/>
              <a:pPr/>
              <a:t>37</a:t>
            </a:fld>
            <a:endParaRPr lang="en-US"/>
          </a:p>
        </p:txBody>
      </p:sp>
    </p:spTree>
    <p:extLst>
      <p:ext uri="{BB962C8B-B14F-4D97-AF65-F5344CB8AC3E}">
        <p14:creationId xmlns:p14="http://schemas.microsoft.com/office/powerpoint/2010/main" val="181784819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Students could study energy</a:t>
            </a:r>
            <a:r>
              <a:rPr lang="en-US" baseline="0" dirty="0" smtClean="0"/>
              <a:t> transformations with a simple, single pendulum, connecting to the concepts of kinetic and potential energy addressed in Grade 6.</a:t>
            </a:r>
          </a:p>
          <a:p>
            <a:endParaRPr lang="en-US" baseline="0" dirty="0" smtClean="0"/>
          </a:p>
          <a:p>
            <a:r>
              <a:rPr lang="en-US" baseline="0" dirty="0" smtClean="0"/>
              <a:t>Then students could be given this activity to further address conservation of energy and generate new questions.</a:t>
            </a:r>
          </a:p>
          <a:p>
            <a:endParaRPr lang="en-US" baseline="0" dirty="0" smtClean="0"/>
          </a:p>
        </p:txBody>
      </p:sp>
      <p:sp>
        <p:nvSpPr>
          <p:cNvPr id="4" name="Slide Number Placeholder 3"/>
          <p:cNvSpPr>
            <a:spLocks noGrp="1"/>
          </p:cNvSpPr>
          <p:nvPr>
            <p:ph type="sldNum" sz="quarter" idx="10"/>
          </p:nvPr>
        </p:nvSpPr>
        <p:spPr/>
        <p:txBody>
          <a:bodyPr/>
          <a:lstStyle/>
          <a:p>
            <a:fld id="{54CA0C08-E2A8-42B5-95C6-EE479A4D4355}" type="slidenum">
              <a:rPr lang="en-US" smtClean="0"/>
              <a:pPr/>
              <a:t>38</a:t>
            </a:fld>
            <a:endParaRPr lang="en-US"/>
          </a:p>
        </p:txBody>
      </p:sp>
    </p:spTree>
    <p:extLst>
      <p:ext uri="{BB962C8B-B14F-4D97-AF65-F5344CB8AC3E}">
        <p14:creationId xmlns:p14="http://schemas.microsoft.com/office/powerpoint/2010/main" val="76685409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addition to what</a:t>
            </a:r>
            <a:r>
              <a:rPr lang="en-US" baseline="0" dirty="0" smtClean="0"/>
              <a:t> content is taught, it is vitally important to also consider what depths of knowledge students will be responsible for working at.</a:t>
            </a:r>
          </a:p>
          <a:p>
            <a:endParaRPr lang="en-US" baseline="0" dirty="0" smtClean="0"/>
          </a:p>
          <a:p>
            <a:r>
              <a:rPr lang="en-US" baseline="0" dirty="0" smtClean="0"/>
              <a:t>This chart is a single page at the end of the model curriculum.  However, it is the veil through which all of the previous pages can be viewed through.  Cognitive demands should be considered for ALL content addressed in the model curriculum.  This page should be used side-by-side with all the other pages in the model curriculum.</a:t>
            </a:r>
          </a:p>
          <a:p>
            <a:endParaRPr lang="en-US" baseline="0" dirty="0" smtClean="0"/>
          </a:p>
          <a:p>
            <a:r>
              <a:rPr lang="en-US" baseline="0" dirty="0" smtClean="0"/>
              <a:t>Notice that there are four levels of cognitive demand:  recall, interpreting, demonstrating, and designing engineering/technological solutions.  This activity fits very well within the Demonstrating Scientific Knowledge cognitive demand.</a:t>
            </a:r>
            <a:endParaRPr lang="en-US" dirty="0"/>
          </a:p>
        </p:txBody>
      </p:sp>
      <p:sp>
        <p:nvSpPr>
          <p:cNvPr id="4" name="Slide Number Placeholder 3"/>
          <p:cNvSpPr>
            <a:spLocks noGrp="1"/>
          </p:cNvSpPr>
          <p:nvPr>
            <p:ph type="sldNum" sz="quarter" idx="10"/>
          </p:nvPr>
        </p:nvSpPr>
        <p:spPr/>
        <p:txBody>
          <a:bodyPr/>
          <a:lstStyle/>
          <a:p>
            <a:fld id="{54CA0C08-E2A8-42B5-95C6-EE479A4D4355}" type="slidenum">
              <a:rPr lang="en-US" smtClean="0"/>
              <a:pPr/>
              <a:t>39</a:t>
            </a:fld>
            <a:endParaRPr lang="en-US"/>
          </a:p>
        </p:txBody>
      </p:sp>
    </p:spTree>
    <p:extLst>
      <p:ext uri="{BB962C8B-B14F-4D97-AF65-F5344CB8AC3E}">
        <p14:creationId xmlns:p14="http://schemas.microsoft.com/office/powerpoint/2010/main" val="30181964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16426"/>
            <a:ext cx="5486400" cy="4183063"/>
          </a:xfrm>
          <a:prstGeom prst="rect">
            <a:avLst/>
          </a:prstGeom>
        </p:spPr>
        <p:txBody>
          <a:bodyPr>
            <a:normAutofit fontScale="92500" lnSpcReduction="10000"/>
          </a:bodyPr>
          <a:lstStyle/>
          <a:p>
            <a:r>
              <a:rPr lang="en-US" dirty="0" smtClean="0"/>
              <a:t>This</a:t>
            </a:r>
            <a:r>
              <a:rPr lang="en-US" baseline="0" dirty="0" smtClean="0"/>
              <a:t> slide highlights the e</a:t>
            </a:r>
            <a:r>
              <a:rPr lang="en-US" dirty="0" smtClean="0"/>
              <a:t>ssential components of technological</a:t>
            </a:r>
            <a:r>
              <a:rPr lang="en-US" baseline="0" dirty="0" smtClean="0"/>
              <a:t> design, 21</a:t>
            </a:r>
            <a:r>
              <a:rPr lang="en-US" baseline="30000" dirty="0" smtClean="0"/>
              <a:t>st</a:t>
            </a:r>
            <a:r>
              <a:rPr lang="en-US" baseline="0" dirty="0" smtClean="0"/>
              <a:t> century skills from the President’s Council of Advisors on Science and Technology as important for students to know and be able to do.</a:t>
            </a:r>
          </a:p>
          <a:p>
            <a:endParaRPr lang="en-US" baseline="0" dirty="0" smtClean="0"/>
          </a:p>
          <a:p>
            <a:pPr defTabSz="897301" eaLnBrk="0" fontAlgn="base" hangingPunct="0">
              <a:spcBef>
                <a:spcPct val="30000"/>
              </a:spcBef>
              <a:spcAft>
                <a:spcPct val="0"/>
              </a:spcAft>
              <a:defRPr/>
            </a:pPr>
            <a:r>
              <a:rPr lang="en-US" dirty="0" smtClean="0"/>
              <a:t>All students should have sufficient understanding of scientific knowledge and scientific processes to enable them to distinguish what is science from what is not science, to make informed decisions about career choices, health maintenance, quality of life, and other decisions that impact not only themselves but others too.</a:t>
            </a:r>
          </a:p>
          <a:p>
            <a:pPr>
              <a:lnSpc>
                <a:spcPct val="80000"/>
              </a:lnSpc>
            </a:pPr>
            <a:endParaRPr lang="en-US" dirty="0" smtClean="0"/>
          </a:p>
          <a:p>
            <a:pPr>
              <a:lnSpc>
                <a:spcPct val="80000"/>
              </a:lnSpc>
            </a:pPr>
            <a:r>
              <a:rPr lang="en-US" dirty="0" smtClean="0"/>
              <a:t>Why is this important?</a:t>
            </a:r>
          </a:p>
          <a:p>
            <a:r>
              <a:rPr lang="en-US" dirty="0" smtClean="0"/>
              <a:t>Science</a:t>
            </a:r>
            <a:r>
              <a:rPr lang="en-US" baseline="0" dirty="0" smtClean="0"/>
              <a:t> education has </a:t>
            </a:r>
            <a:r>
              <a:rPr lang="en-US" dirty="0" smtClean="0"/>
              <a:t>two roles</a:t>
            </a:r>
            <a:r>
              <a:rPr lang="en-US" baseline="0" dirty="0" smtClean="0"/>
              <a:t> - </a:t>
            </a:r>
            <a:r>
              <a:rPr lang="en-US" dirty="0" smtClean="0"/>
              <a:t>workforce yes BUT need to develop scientifically literate citizens</a:t>
            </a:r>
            <a:endParaRPr lang="en-US" baseline="0" dirty="0" smtClean="0"/>
          </a:p>
          <a:p>
            <a:endParaRPr lang="en-US" dirty="0" smtClean="0"/>
          </a:p>
          <a:p>
            <a:r>
              <a:rPr lang="en-US" b="1" dirty="0" smtClean="0"/>
              <a:t>Scientific Literacy</a:t>
            </a:r>
          </a:p>
          <a:p>
            <a:pPr>
              <a:buFont typeface="Arial" pitchFamily="34" charset="0"/>
              <a:buChar char="•"/>
            </a:pPr>
            <a:r>
              <a:rPr lang="en-US" dirty="0" smtClean="0"/>
              <a:t>Knowledge of certain important scientific facts, concepts, and theories</a:t>
            </a:r>
          </a:p>
          <a:p>
            <a:pPr>
              <a:buFont typeface="Arial" pitchFamily="34" charset="0"/>
              <a:buChar char="•"/>
            </a:pPr>
            <a:r>
              <a:rPr lang="en-US" dirty="0" smtClean="0"/>
              <a:t>The exercise of scientific habits of mind</a:t>
            </a:r>
          </a:p>
          <a:p>
            <a:pPr>
              <a:buFont typeface="Arial" pitchFamily="34" charset="0"/>
              <a:buChar char="•"/>
            </a:pPr>
            <a:r>
              <a:rPr lang="en-US" dirty="0" smtClean="0"/>
              <a:t>An understanding of the nature of science, its connections to mathematics and technology, its impact on individuals, and its role in society</a:t>
            </a:r>
          </a:p>
          <a:p>
            <a:pPr>
              <a:buFont typeface="Arial" pitchFamily="34" charset="0"/>
              <a:buChar char="•"/>
            </a:pPr>
            <a:r>
              <a:rPr lang="en-US" dirty="0" smtClean="0"/>
              <a:t>Engagement with scientific issues</a:t>
            </a:r>
          </a:p>
          <a:p>
            <a:endParaRPr lang="en-US" baseline="0" dirty="0" smtClean="0"/>
          </a:p>
          <a:p>
            <a:r>
              <a:rPr lang="en-US" baseline="0" dirty="0" smtClean="0"/>
              <a:t>The design of new standards is to promote quality teaching and learning.  </a:t>
            </a:r>
          </a:p>
          <a:p>
            <a:endParaRPr lang="en-US" baseline="0" dirty="0" smtClean="0">
              <a:solidFill>
                <a:schemeClr val="accent1">
                  <a:lumMod val="60000"/>
                  <a:lumOff val="40000"/>
                </a:schemeClr>
              </a:solidFill>
            </a:endParaRPr>
          </a:p>
          <a:p>
            <a:r>
              <a:rPr lang="en-US" i="1" baseline="0" dirty="0" smtClean="0">
                <a:solidFill>
                  <a:schemeClr val="accent1">
                    <a:lumMod val="60000"/>
                    <a:lumOff val="40000"/>
                  </a:schemeClr>
                </a:solidFill>
              </a:rPr>
              <a:t>Take a look at the PreK-8 Topics at a Glance Expanded.  The themes build upon one another in grade bands. Scientific Inquiry and Applications are incorporated into the Strands of science Earth and Space, Physical  and Life Science.  </a:t>
            </a:r>
          </a:p>
          <a:p>
            <a:endParaRPr lang="en-US" baseline="0" dirty="0" smtClean="0"/>
          </a:p>
        </p:txBody>
      </p:sp>
      <p:sp>
        <p:nvSpPr>
          <p:cNvPr id="4" name="Slide Number Placeholder 3"/>
          <p:cNvSpPr>
            <a:spLocks noGrp="1"/>
          </p:cNvSpPr>
          <p:nvPr>
            <p:ph type="sldNum" sz="quarter" idx="10"/>
          </p:nvPr>
        </p:nvSpPr>
        <p:spPr/>
        <p:txBody>
          <a:bodyPr/>
          <a:lstStyle/>
          <a:p>
            <a:pPr>
              <a:defRPr/>
            </a:pPr>
            <a:fld id="{7ACC88A0-2F4F-4252-804E-4EBBE6BAF579}" type="slidenum">
              <a:rPr lang="en-US" smtClean="0">
                <a:solidFill>
                  <a:prstClr val="black"/>
                </a:solidFill>
              </a:rPr>
              <a:pPr>
                <a:defRPr/>
              </a:pPr>
              <a:t>4</a:t>
            </a:fld>
            <a:endParaRPr lang="en-US" dirty="0">
              <a:solidFill>
                <a:prstClr val="black"/>
              </a:solidFill>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latin typeface="Calibri" pitchFamily="34" charset="0"/>
                <a:cs typeface="Calibri" pitchFamily="34" charset="0"/>
              </a:rPr>
              <a:t>The Demonstrating Scientific Knowledge cognitive demand deals</a:t>
            </a:r>
            <a:r>
              <a:rPr lang="en-US" sz="1200" b="1" baseline="0" dirty="0" smtClean="0">
                <a:latin typeface="Calibri" pitchFamily="34" charset="0"/>
                <a:cs typeface="Calibri" pitchFamily="34" charset="0"/>
              </a:rPr>
              <a:t> with inquiry and science practices.</a:t>
            </a:r>
            <a:endParaRPr lang="en-US" sz="1200" b="1" dirty="0" smtClean="0">
              <a:latin typeface="Calibri" pitchFamily="34" charset="0"/>
              <a:cs typeface="Calibri"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dirty="0" smtClean="0">
              <a:latin typeface="Calibri" pitchFamily="34" charset="0"/>
              <a:cs typeface="Calibri"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latin typeface="Calibri" pitchFamily="34" charset="0"/>
                <a:cs typeface="Calibri" pitchFamily="34" charset="0"/>
              </a:rPr>
              <a:t>Students</a:t>
            </a:r>
            <a:r>
              <a:rPr lang="en-US" sz="1200" b="1" baseline="0" dirty="0" smtClean="0">
                <a:latin typeface="Calibri" pitchFamily="34" charset="0"/>
                <a:cs typeface="Calibri" pitchFamily="34" charset="0"/>
              </a:rPr>
              <a:t> must be encouraged </a:t>
            </a:r>
            <a:r>
              <a:rPr lang="en-US" sz="1200" b="1" dirty="0" smtClean="0">
                <a:latin typeface="Calibri" pitchFamily="34" charset="0"/>
                <a:cs typeface="Calibri" pitchFamily="34" charset="0"/>
              </a:rPr>
              <a:t>to think and act in ways associated with </a:t>
            </a:r>
            <a:r>
              <a:rPr lang="en-US" sz="1200" b="1" u="sng" dirty="0" smtClean="0">
                <a:latin typeface="Calibri" pitchFamily="34" charset="0"/>
                <a:cs typeface="Calibri" pitchFamily="34" charset="0"/>
              </a:rPr>
              <a:t>inquiry,</a:t>
            </a:r>
            <a:r>
              <a:rPr lang="en-US" sz="1200" b="1" dirty="0" smtClean="0">
                <a:latin typeface="Calibri" pitchFamily="34" charset="0"/>
                <a:cs typeface="Calibri" pitchFamily="34" charset="0"/>
              </a:rPr>
              <a:t> including asking questions, planning and conducting investigations, using appropriate tools and techniques to gather and organize data, thinking critically and logically about relationships between evidence and explanations, constructing and analyzing alternative explanations, and communicating scientific arguments. (Slightly altered from National Science Education Standards) </a:t>
            </a:r>
          </a:p>
        </p:txBody>
      </p:sp>
      <p:sp>
        <p:nvSpPr>
          <p:cNvPr id="4" name="Slide Number Placeholder 3"/>
          <p:cNvSpPr>
            <a:spLocks noGrp="1"/>
          </p:cNvSpPr>
          <p:nvPr>
            <p:ph type="sldNum" sz="quarter" idx="10"/>
          </p:nvPr>
        </p:nvSpPr>
        <p:spPr/>
        <p:txBody>
          <a:bodyPr/>
          <a:lstStyle/>
          <a:p>
            <a:fld id="{54CA0C08-E2A8-42B5-95C6-EE479A4D4355}" type="slidenum">
              <a:rPr lang="en-US" smtClean="0"/>
              <a:pPr/>
              <a:t>40</a:t>
            </a:fld>
            <a:endParaRPr lang="en-US"/>
          </a:p>
        </p:txBody>
      </p:sp>
    </p:spTree>
    <p:extLst>
      <p:ext uri="{BB962C8B-B14F-4D97-AF65-F5344CB8AC3E}">
        <p14:creationId xmlns:p14="http://schemas.microsoft.com/office/powerpoint/2010/main" val="185324151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Classrooms</a:t>
            </a:r>
            <a:r>
              <a:rPr lang="en-US" baseline="0" dirty="0" smtClean="0"/>
              <a:t> around the country commonly describe “The Scientific Method” as a list of steps to follow in a particular order.  Science actually works more like represented in this diagram.  There are certain activities that are common to scientific investigations.  However, there is not necessarily a prescribed order where one step must necessarily follow another.  Any of these steps can lead to any other step within the circle.  There is not a necessary sequential order by which the steps must be carried out.</a:t>
            </a:r>
            <a:endParaRPr lang="en-US" dirty="0"/>
          </a:p>
        </p:txBody>
      </p:sp>
      <p:sp>
        <p:nvSpPr>
          <p:cNvPr id="4" name="Slide Number Placeholder 3"/>
          <p:cNvSpPr>
            <a:spLocks noGrp="1"/>
          </p:cNvSpPr>
          <p:nvPr>
            <p:ph type="sldNum" sz="quarter" idx="10"/>
          </p:nvPr>
        </p:nvSpPr>
        <p:spPr/>
        <p:txBody>
          <a:bodyPr/>
          <a:lstStyle/>
          <a:p>
            <a:fld id="{54CA0C08-E2A8-42B5-95C6-EE479A4D4355}" type="slidenum">
              <a:rPr lang="en-US" smtClean="0"/>
              <a:pPr/>
              <a:t>41</a:t>
            </a:fld>
            <a:endParaRPr lang="en-US"/>
          </a:p>
        </p:txBody>
      </p:sp>
    </p:spTree>
    <p:extLst>
      <p:ext uri="{BB962C8B-B14F-4D97-AF65-F5344CB8AC3E}">
        <p14:creationId xmlns:p14="http://schemas.microsoft.com/office/powerpoint/2010/main" val="65700912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is another version of the circle or wheel that is more appropriate</a:t>
            </a:r>
            <a:r>
              <a:rPr lang="en-US" baseline="0" dirty="0" smtClean="0"/>
              <a:t> for higher grade levels.  Once again notice the connections between all the spokes in the wheel.</a:t>
            </a:r>
            <a:endParaRPr lang="en-US" dirty="0"/>
          </a:p>
        </p:txBody>
      </p:sp>
      <p:sp>
        <p:nvSpPr>
          <p:cNvPr id="4" name="Slide Number Placeholder 3"/>
          <p:cNvSpPr>
            <a:spLocks noGrp="1"/>
          </p:cNvSpPr>
          <p:nvPr>
            <p:ph type="sldNum" sz="quarter" idx="10"/>
          </p:nvPr>
        </p:nvSpPr>
        <p:spPr/>
        <p:txBody>
          <a:bodyPr/>
          <a:lstStyle/>
          <a:p>
            <a:fld id="{54CA0C08-E2A8-42B5-95C6-EE479A4D4355}" type="slidenum">
              <a:rPr lang="en-US" smtClean="0"/>
              <a:pPr/>
              <a:t>42</a:t>
            </a:fld>
            <a:endParaRPr lang="en-US"/>
          </a:p>
        </p:txBody>
      </p:sp>
    </p:spTree>
    <p:extLst>
      <p:ext uri="{BB962C8B-B14F-4D97-AF65-F5344CB8AC3E}">
        <p14:creationId xmlns:p14="http://schemas.microsoft.com/office/powerpoint/2010/main" val="197655433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a:ln/>
        </p:spPr>
      </p:sp>
      <p:sp>
        <p:nvSpPr>
          <p:cNvPr id="32771"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lstStyle/>
          <a:p>
            <a:r>
              <a:rPr lang="en-US" dirty="0" smtClean="0"/>
              <a:t>This chart shows five common</a:t>
            </a:r>
            <a:r>
              <a:rPr lang="en-US" baseline="0" dirty="0" smtClean="0"/>
              <a:t> features of scientific inquiry that are along the left edge of the chart.  [Click]</a:t>
            </a:r>
          </a:p>
          <a:p>
            <a:endParaRPr lang="en-US" baseline="0" dirty="0" smtClean="0"/>
          </a:p>
          <a:p>
            <a:r>
              <a:rPr lang="en-US" baseline="0" dirty="0" smtClean="0"/>
              <a:t>The chart then describes four different variations of each aspect, going from less student centered to more students centered going from left to right.  It is important that teachers move away from Column A and toward Column D as they structure learning activities for their students.  [Click]</a:t>
            </a:r>
          </a:p>
          <a:p>
            <a:endParaRPr lang="en-US" baseline="0" dirty="0" smtClean="0"/>
          </a:p>
          <a:p>
            <a:r>
              <a:rPr lang="en-US" baseline="0" dirty="0" smtClean="0"/>
              <a:t>That said, inquiry should always be tied to content from the standards.  For this reason, the teacher may find it necessary to limit the scope of the question so students focus on the required content.  However, it is still beneficial for the question to be left as open as possible so students can still learn how to pose scientific questions.</a:t>
            </a:r>
            <a:endParaRPr lang="en-US" dirty="0" smtClean="0"/>
          </a:p>
        </p:txBody>
      </p:sp>
      <p:sp>
        <p:nvSpPr>
          <p:cNvPr id="32772" name="Slide Number Placeholder 3"/>
          <p:cNvSpPr>
            <a:spLocks noGrp="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lstStyle>
            <a:lvl1pPr>
              <a:defRPr>
                <a:solidFill>
                  <a:schemeClr val="tx1"/>
                </a:solidFill>
                <a:latin typeface="Arial" charset="0"/>
                <a:cs typeface="Times New Roman" pitchFamily="18" charset="0"/>
              </a:defRPr>
            </a:lvl1pPr>
            <a:lvl2pPr marL="742950" indent="-285750">
              <a:defRPr>
                <a:solidFill>
                  <a:schemeClr val="tx1"/>
                </a:solidFill>
                <a:latin typeface="Arial" charset="0"/>
                <a:cs typeface="Times New Roman" pitchFamily="18" charset="0"/>
              </a:defRPr>
            </a:lvl2pPr>
            <a:lvl3pPr marL="1143000" indent="-228600">
              <a:defRPr>
                <a:solidFill>
                  <a:schemeClr val="tx1"/>
                </a:solidFill>
                <a:latin typeface="Arial" charset="0"/>
                <a:cs typeface="Times New Roman" pitchFamily="18" charset="0"/>
              </a:defRPr>
            </a:lvl3pPr>
            <a:lvl4pPr marL="1600200" indent="-228600">
              <a:defRPr>
                <a:solidFill>
                  <a:schemeClr val="tx1"/>
                </a:solidFill>
                <a:latin typeface="Arial" charset="0"/>
                <a:cs typeface="Times New Roman" pitchFamily="18" charset="0"/>
              </a:defRPr>
            </a:lvl4pPr>
            <a:lvl5pPr marL="2057400" indent="-228600">
              <a:defRPr>
                <a:solidFill>
                  <a:schemeClr val="tx1"/>
                </a:solidFill>
                <a:latin typeface="Arial" charset="0"/>
                <a:cs typeface="Times New Roman" pitchFamily="18" charset="0"/>
              </a:defRPr>
            </a:lvl5pPr>
            <a:lvl6pPr marL="2514600" indent="-228600" eaLnBrk="0" fontAlgn="base" hangingPunct="0">
              <a:spcBef>
                <a:spcPct val="0"/>
              </a:spcBef>
              <a:spcAft>
                <a:spcPct val="0"/>
              </a:spcAft>
              <a:defRPr>
                <a:solidFill>
                  <a:schemeClr val="tx1"/>
                </a:solidFill>
                <a:latin typeface="Arial" charset="0"/>
                <a:cs typeface="Times New Roman" pitchFamily="18" charset="0"/>
              </a:defRPr>
            </a:lvl6pPr>
            <a:lvl7pPr marL="2971800" indent="-228600" eaLnBrk="0" fontAlgn="base" hangingPunct="0">
              <a:spcBef>
                <a:spcPct val="0"/>
              </a:spcBef>
              <a:spcAft>
                <a:spcPct val="0"/>
              </a:spcAft>
              <a:defRPr>
                <a:solidFill>
                  <a:schemeClr val="tx1"/>
                </a:solidFill>
                <a:latin typeface="Arial" charset="0"/>
                <a:cs typeface="Times New Roman" pitchFamily="18" charset="0"/>
              </a:defRPr>
            </a:lvl7pPr>
            <a:lvl8pPr marL="3429000" indent="-228600" eaLnBrk="0" fontAlgn="base" hangingPunct="0">
              <a:spcBef>
                <a:spcPct val="0"/>
              </a:spcBef>
              <a:spcAft>
                <a:spcPct val="0"/>
              </a:spcAft>
              <a:defRPr>
                <a:solidFill>
                  <a:schemeClr val="tx1"/>
                </a:solidFill>
                <a:latin typeface="Arial" charset="0"/>
                <a:cs typeface="Times New Roman" pitchFamily="18" charset="0"/>
              </a:defRPr>
            </a:lvl8pPr>
            <a:lvl9pPr marL="3886200" indent="-228600" eaLnBrk="0" fontAlgn="base" hangingPunct="0">
              <a:spcBef>
                <a:spcPct val="0"/>
              </a:spcBef>
              <a:spcAft>
                <a:spcPct val="0"/>
              </a:spcAft>
              <a:defRPr>
                <a:solidFill>
                  <a:schemeClr val="tx1"/>
                </a:solidFill>
                <a:latin typeface="Arial" charset="0"/>
                <a:cs typeface="Times New Roman" pitchFamily="18" charset="0"/>
              </a:defRPr>
            </a:lvl9pPr>
          </a:lstStyle>
          <a:p>
            <a:fld id="{A8EBEEC4-DF52-4B0D-8499-E0E8E22B6AFB}" type="slidenum">
              <a:rPr lang="en-US" smtClean="0">
                <a:latin typeface="Times New Roman" pitchFamily="18" charset="0"/>
              </a:rPr>
              <a:pPr/>
              <a:t>43</a:t>
            </a:fld>
            <a:endParaRPr lang="en-US" smtClean="0">
              <a:latin typeface="Times New Roman" pitchFamily="18" charset="0"/>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marL="162864" indent="-226200" algn="just" defTabSz="904799">
              <a:spcBef>
                <a:spcPts val="321"/>
              </a:spcBef>
              <a:buClr>
                <a:srgbClr val="2DA2BF"/>
              </a:buClr>
              <a:defRPr/>
            </a:pPr>
            <a:r>
              <a:rPr lang="en-US" sz="1800" b="1" dirty="0" smtClean="0">
                <a:solidFill>
                  <a:prstClr val="black"/>
                </a:solidFill>
              </a:rPr>
              <a:t>“In short, if curriculum and instructional practice are not aligned with the new system’s outcomes and measures, students will not learn what they must and schools won’t see any change in results (with the possible exception of downward trends).”</a:t>
            </a:r>
          </a:p>
          <a:p>
            <a:pPr marL="162864" indent="-226200" algn="just" defTabSz="904799">
              <a:spcBef>
                <a:spcPts val="321"/>
              </a:spcBef>
              <a:buClr>
                <a:srgbClr val="2DA2BF"/>
              </a:buClr>
              <a:defRPr/>
            </a:pPr>
            <a:endParaRPr lang="en-US" sz="1800" b="1" dirty="0" smtClean="0">
              <a:solidFill>
                <a:prstClr val="black"/>
              </a:solidFill>
            </a:endParaRPr>
          </a:p>
          <a:p>
            <a:pPr algn="just"/>
            <a:r>
              <a:rPr lang="en-US" sz="1800" b="1" dirty="0" smtClean="0"/>
              <a:t>The model curricula have been design to help teachers: </a:t>
            </a:r>
          </a:p>
          <a:p>
            <a:pPr algn="just"/>
            <a:endParaRPr lang="en-US" sz="1800" b="1" dirty="0" smtClean="0"/>
          </a:p>
          <a:p>
            <a:pPr indent="231775" algn="just">
              <a:buFont typeface="Arial" pitchFamily="34" charset="0"/>
              <a:buChar char="•"/>
            </a:pPr>
            <a:r>
              <a:rPr lang="en-US" sz="1800" b="1" dirty="0" smtClean="0"/>
              <a:t>Reach a shared understanding of the intent of the Common       </a:t>
            </a:r>
          </a:p>
          <a:p>
            <a:pPr indent="231775" algn="just"/>
            <a:r>
              <a:rPr lang="en-US" sz="1800" b="1" dirty="0" smtClean="0"/>
              <a:t>Core standards. </a:t>
            </a:r>
          </a:p>
          <a:p>
            <a:pPr indent="231775" algn="just">
              <a:buFont typeface="Arial" pitchFamily="34" charset="0"/>
              <a:buChar char="•"/>
            </a:pPr>
            <a:endParaRPr lang="en-US" sz="1800" b="1" dirty="0" smtClean="0"/>
          </a:p>
          <a:p>
            <a:pPr indent="231775" algn="just">
              <a:buFont typeface="Arial" pitchFamily="34" charset="0"/>
              <a:buChar char="•"/>
            </a:pPr>
            <a:r>
              <a:rPr lang="en-US" sz="1800" b="1" dirty="0" smtClean="0"/>
              <a:t>Provide the right kind of instruction for diverse learners.</a:t>
            </a:r>
          </a:p>
          <a:p>
            <a:pPr indent="231775" algn="just"/>
            <a:endParaRPr lang="en-US" sz="1800" b="1" dirty="0" smtClean="0"/>
          </a:p>
          <a:p>
            <a:pPr indent="231775" algn="just">
              <a:buFont typeface="Arial" pitchFamily="34" charset="0"/>
              <a:buChar char="•"/>
            </a:pPr>
            <a:r>
              <a:rPr lang="en-US" sz="1800" b="1" dirty="0" smtClean="0"/>
              <a:t>Find resources that match higher expectations and  </a:t>
            </a:r>
          </a:p>
          <a:p>
            <a:pPr indent="231775" algn="just"/>
            <a:r>
              <a:rPr lang="en-US" sz="1800" b="1" dirty="0" smtClean="0"/>
              <a:t>demonstrate technological applications</a:t>
            </a:r>
            <a:r>
              <a:rPr lang="en-US" sz="1800" dirty="0" smtClean="0"/>
              <a:t>.</a:t>
            </a:r>
          </a:p>
          <a:p>
            <a:pPr marL="162864" indent="-226200" algn="just" defTabSz="904799">
              <a:spcBef>
                <a:spcPts val="321"/>
              </a:spcBef>
              <a:buClr>
                <a:srgbClr val="2DA2BF"/>
              </a:buClr>
              <a:defRPr/>
            </a:pPr>
            <a:r>
              <a:rPr lang="en-US" sz="1800" b="1" dirty="0" smtClean="0">
                <a:solidFill>
                  <a:prstClr val="black"/>
                </a:solidFill>
              </a:rPr>
              <a:t>Present information specific to the content area by grade level, grade band and course</a:t>
            </a:r>
          </a:p>
          <a:p>
            <a:endParaRPr lang="en-US" dirty="0"/>
          </a:p>
        </p:txBody>
      </p:sp>
      <p:sp>
        <p:nvSpPr>
          <p:cNvPr id="4" name="Slide Number Placeholder 3"/>
          <p:cNvSpPr>
            <a:spLocks noGrp="1"/>
          </p:cNvSpPr>
          <p:nvPr>
            <p:ph type="sldNum" sz="quarter" idx="10"/>
          </p:nvPr>
        </p:nvSpPr>
        <p:spPr/>
        <p:txBody>
          <a:bodyPr/>
          <a:lstStyle/>
          <a:p>
            <a:fld id="{6C97ACE9-4542-4076-82BD-0DBBCE26F191}" type="slidenum">
              <a:rPr lang="en-US" smtClean="0">
                <a:solidFill>
                  <a:prstClr val="black"/>
                </a:solidFill>
              </a:rPr>
              <a:pPr/>
              <a:t>44</a:t>
            </a:fld>
            <a:endParaRPr lang="en-US" dirty="0">
              <a:solidFill>
                <a:prstClr val="black"/>
              </a:solidFill>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a:ln/>
        </p:spPr>
      </p:sp>
      <p:sp>
        <p:nvSpPr>
          <p:cNvPr id="23555" name="Notes Placeholder 2"/>
          <p:cNvSpPr>
            <a:spLocks noGrp="1"/>
          </p:cNvSpPr>
          <p:nvPr>
            <p:ph type="body" idx="1"/>
          </p:nvPr>
        </p:nvSpPr>
        <p:spPr>
          <a:noFill/>
          <a:ln/>
        </p:spPr>
        <p:txBody>
          <a:bodyPr/>
          <a:lstStyle/>
          <a:p>
            <a:pPr algn="just"/>
            <a:r>
              <a:rPr lang="en-US" sz="1600" b="1" dirty="0" smtClean="0"/>
              <a:t>Why a model curriculum?</a:t>
            </a:r>
          </a:p>
          <a:p>
            <a:pPr algn="just"/>
            <a:endParaRPr lang="en-US" sz="1600" b="1" dirty="0" smtClean="0"/>
          </a:p>
          <a:p>
            <a:pPr algn="just"/>
            <a:r>
              <a:rPr lang="en-US" sz="1600" b="1" dirty="0" smtClean="0"/>
              <a:t>HB1:</a:t>
            </a:r>
          </a:p>
          <a:p>
            <a:pPr algn="just"/>
            <a:r>
              <a:rPr lang="en-US" sz="1600" b="1" i="1" dirty="0" smtClean="0"/>
              <a:t>“…the state board shall adopt a model curriculum… The model curriculum shall be aligned with the standards, to ensure that the academic content and skills specified for each grade level are taught to students, and shall demonstrate vertical articulation and emphasize coherence, focus, and rigor.”</a:t>
            </a:r>
          </a:p>
          <a:p>
            <a:pPr algn="just"/>
            <a:endParaRPr lang="en-US" sz="1600" b="1" dirty="0" smtClean="0"/>
          </a:p>
          <a:p>
            <a:pPr algn="just"/>
            <a:endParaRPr lang="en-US" sz="1600" b="1" dirty="0" smtClean="0"/>
          </a:p>
          <a:p>
            <a:pPr algn="r"/>
            <a:r>
              <a:rPr lang="en-US" sz="1600" b="1" dirty="0" smtClean="0"/>
              <a:t>ORC §3301.079(B)</a:t>
            </a:r>
          </a:p>
          <a:p>
            <a:endParaRPr lang="en-US" b="1" i="1" dirty="0" smtClean="0">
              <a:solidFill>
                <a:srgbClr val="7030A0"/>
              </a:solidFill>
            </a:endParaRPr>
          </a:p>
          <a:p>
            <a:r>
              <a:rPr lang="en-US" b="1" i="1" dirty="0" smtClean="0">
                <a:solidFill>
                  <a:srgbClr val="7030A0"/>
                </a:solidFill>
              </a:rPr>
              <a:t>Provide teaching strategies and resources to encourage a strong connection to the real world and teaching through inquiry.</a:t>
            </a:r>
          </a:p>
          <a:p>
            <a:endParaRPr lang="en-US" dirty="0" smtClean="0"/>
          </a:p>
          <a:p>
            <a:r>
              <a:rPr lang="en-US" dirty="0" smtClean="0"/>
              <a:t>It is important</a:t>
            </a:r>
            <a:r>
              <a:rPr lang="en-US" baseline="0" dirty="0" smtClean="0"/>
              <a:t> to note that although the Standards and Model Curriculum are shown separately because it was developed and adopted in pieces, it is now combined as one document.  This is not the case for math, ELA, and social studies.</a:t>
            </a:r>
            <a:endParaRPr lang="en-US" dirty="0" smtClean="0"/>
          </a:p>
        </p:txBody>
      </p:sp>
      <p:sp>
        <p:nvSpPr>
          <p:cNvPr id="23556" name="Slide Number Placeholder 3"/>
          <p:cNvSpPr>
            <a:spLocks noGrp="1"/>
          </p:cNvSpPr>
          <p:nvPr>
            <p:ph type="sldNum" sz="quarter" idx="5"/>
          </p:nvPr>
        </p:nvSpPr>
        <p:spPr>
          <a:noFill/>
        </p:spPr>
        <p:txBody>
          <a:bodyPr/>
          <a:lstStyle/>
          <a:p>
            <a:fld id="{12D116D5-BF50-494F-A83A-B9397F0C879F}" type="slidenum">
              <a:rPr lang="en-US" smtClean="0">
                <a:solidFill>
                  <a:prstClr val="black"/>
                </a:solidFill>
              </a:rPr>
              <a:pPr/>
              <a:t>45</a:t>
            </a:fld>
            <a:endParaRPr lang="en-US" smtClean="0">
              <a:solidFill>
                <a:prstClr val="black"/>
              </a:solidFill>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get the standards</a:t>
            </a:r>
            <a:r>
              <a:rPr lang="en-US" baseline="0" dirty="0" smtClean="0"/>
              <a:t> go to</a:t>
            </a:r>
          </a:p>
          <a:p>
            <a:endParaRPr lang="en-US" baseline="0" dirty="0" smtClean="0"/>
          </a:p>
          <a:p>
            <a:r>
              <a:rPr lang="en-US" baseline="0" dirty="0" err="1" smtClean="0"/>
              <a:t>www.ode.state.oh.us</a:t>
            </a:r>
            <a:endParaRPr lang="en-US" baseline="0" dirty="0" smtClean="0"/>
          </a:p>
          <a:p>
            <a:endParaRPr lang="en-US" baseline="0" dirty="0" smtClean="0"/>
          </a:p>
          <a:p>
            <a:r>
              <a:rPr lang="en-US" baseline="0" dirty="0" smtClean="0"/>
              <a:t>Look for the green mortarboard that is above the Educators section.</a:t>
            </a:r>
          </a:p>
          <a:p>
            <a:endParaRPr lang="en-US" baseline="0" dirty="0" smtClean="0"/>
          </a:p>
          <a:p>
            <a:r>
              <a:rPr lang="en-US" baseline="0" dirty="0" smtClean="0"/>
              <a:t>Click on “Academic Content Standards” which takes you to . . .</a:t>
            </a:r>
            <a:endParaRPr lang="en-US" dirty="0"/>
          </a:p>
        </p:txBody>
      </p:sp>
      <p:sp>
        <p:nvSpPr>
          <p:cNvPr id="4" name="Slide Number Placeholder 3"/>
          <p:cNvSpPr>
            <a:spLocks noGrp="1"/>
          </p:cNvSpPr>
          <p:nvPr>
            <p:ph type="sldNum" sz="quarter" idx="10"/>
          </p:nvPr>
        </p:nvSpPr>
        <p:spPr/>
        <p:txBody>
          <a:bodyPr/>
          <a:lstStyle/>
          <a:p>
            <a:fld id="{54CA0C08-E2A8-42B5-95C6-EE479A4D4355}" type="slidenum">
              <a:rPr lang="en-US" smtClean="0"/>
              <a:pPr/>
              <a:t>46</a:t>
            </a:fld>
            <a:endParaRPr lang="en-US"/>
          </a:p>
        </p:txBody>
      </p:sp>
    </p:spTree>
    <p:extLst>
      <p:ext uri="{BB962C8B-B14F-4D97-AF65-F5344CB8AC3E}">
        <p14:creationId xmlns:p14="http://schemas.microsoft.com/office/powerpoint/2010/main" val="297868411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a:r>
            <a:r>
              <a:rPr lang="en-US" baseline="0" dirty="0" smtClean="0"/>
              <a:t> . . this page.</a:t>
            </a:r>
          </a:p>
          <a:p>
            <a:endParaRPr lang="en-US" baseline="0" dirty="0" smtClean="0"/>
          </a:p>
          <a:p>
            <a:r>
              <a:rPr lang="en-US" baseline="0" dirty="0" smtClean="0"/>
              <a:t>Along the left hand side of the page, click on “Science” which takes you to . . .</a:t>
            </a:r>
            <a:endParaRPr lang="en-US" dirty="0"/>
          </a:p>
        </p:txBody>
      </p:sp>
      <p:sp>
        <p:nvSpPr>
          <p:cNvPr id="4" name="Slide Number Placeholder 3"/>
          <p:cNvSpPr>
            <a:spLocks noGrp="1"/>
          </p:cNvSpPr>
          <p:nvPr>
            <p:ph type="sldNum" sz="quarter" idx="10"/>
          </p:nvPr>
        </p:nvSpPr>
        <p:spPr/>
        <p:txBody>
          <a:bodyPr/>
          <a:lstStyle/>
          <a:p>
            <a:fld id="{54CA0C08-E2A8-42B5-95C6-EE479A4D4355}" type="slidenum">
              <a:rPr lang="en-US" smtClean="0"/>
              <a:pPr/>
              <a:t>47</a:t>
            </a:fld>
            <a:endParaRPr lang="en-US"/>
          </a:p>
        </p:txBody>
      </p:sp>
    </p:spTree>
    <p:extLst>
      <p:ext uri="{BB962C8B-B14F-4D97-AF65-F5344CB8AC3E}">
        <p14:creationId xmlns:p14="http://schemas.microsoft.com/office/powerpoint/2010/main" val="268266795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 . . this</a:t>
            </a:r>
            <a:r>
              <a:rPr lang="en-US" baseline="0" dirty="0" smtClean="0"/>
              <a:t> page.</a:t>
            </a:r>
          </a:p>
          <a:p>
            <a:endParaRPr lang="en-US" baseline="0" dirty="0" smtClean="0"/>
          </a:p>
          <a:p>
            <a:r>
              <a:rPr lang="en-US" baseline="0" dirty="0" smtClean="0"/>
              <a:t>Notice that both the current (2002) and revised (2010) standards can be accessed from this page.  The positions of the links may change, but both will be on the page somewhere.</a:t>
            </a:r>
          </a:p>
          <a:p>
            <a:endParaRPr lang="en-US" baseline="0" dirty="0" smtClean="0"/>
          </a:p>
          <a:p>
            <a:r>
              <a:rPr lang="en-US" baseline="0" dirty="0" smtClean="0"/>
              <a:t>Click on “New Science Education Standards and Model Curriculum” which will take you to . . .</a:t>
            </a:r>
            <a:endParaRPr lang="en-US" dirty="0"/>
          </a:p>
        </p:txBody>
      </p:sp>
      <p:sp>
        <p:nvSpPr>
          <p:cNvPr id="4" name="Slide Number Placeholder 3"/>
          <p:cNvSpPr>
            <a:spLocks noGrp="1"/>
          </p:cNvSpPr>
          <p:nvPr>
            <p:ph type="sldNum" sz="quarter" idx="10"/>
          </p:nvPr>
        </p:nvSpPr>
        <p:spPr/>
        <p:txBody>
          <a:bodyPr/>
          <a:lstStyle/>
          <a:p>
            <a:fld id="{54CA0C08-E2A8-42B5-95C6-EE479A4D4355}" type="slidenum">
              <a:rPr lang="en-US" smtClean="0"/>
              <a:pPr/>
              <a:t>48</a:t>
            </a:fld>
            <a:endParaRPr lang="en-US"/>
          </a:p>
        </p:txBody>
      </p:sp>
    </p:spTree>
    <p:extLst>
      <p:ext uri="{BB962C8B-B14F-4D97-AF65-F5344CB8AC3E}">
        <p14:creationId xmlns:p14="http://schemas.microsoft.com/office/powerpoint/2010/main" val="189771735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t>
            </a:r>
            <a:r>
              <a:rPr lang="en-US" baseline="0" dirty="0" smtClean="0"/>
              <a:t> . . this page that contains lots of resources to support the revised standards.  </a:t>
            </a:r>
          </a:p>
          <a:p>
            <a:pPr marL="685800" marR="0" lvl="1" indent="-22860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There is a podcast that traces the development and purpose of the model curriculum.</a:t>
            </a:r>
          </a:p>
          <a:p>
            <a:pPr marL="685800" marR="0" lvl="1" indent="-22860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There is a webcast (MP4) that demonstrates how a 7</a:t>
            </a:r>
            <a:r>
              <a:rPr lang="en-US" baseline="30000" dirty="0" smtClean="0"/>
              <a:t>th</a:t>
            </a:r>
            <a:r>
              <a:rPr lang="en-US" baseline="0" dirty="0" smtClean="0"/>
              <a:t> grade teacher may use the model curriculum.  More grade levels will be added as they come available.  You will see it later in this presentation.</a:t>
            </a:r>
          </a:p>
          <a:p>
            <a:pPr marL="685800" marR="0" lvl="1" indent="-22860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There is an overview that describes the standards and model curriculum</a:t>
            </a:r>
          </a:p>
          <a:p>
            <a:pPr marL="685800" marR="0" lvl="1" indent="-228600" algn="l" defTabSz="914400" rtl="0" eaLnBrk="1" fontAlgn="auto" latinLnBrk="0" hangingPunct="1">
              <a:lnSpc>
                <a:spcPct val="100000"/>
              </a:lnSpc>
              <a:spcBef>
                <a:spcPts val="0"/>
              </a:spcBef>
              <a:spcAft>
                <a:spcPts val="0"/>
              </a:spcAft>
              <a:buClrTx/>
              <a:buSzTx/>
              <a:buFont typeface="Arial"/>
              <a:buChar char="•"/>
              <a:tabLst/>
              <a:defRPr/>
            </a:pPr>
            <a:r>
              <a:rPr lang="en-US" baseline="0" dirty="0" smtClean="0"/>
              <a:t>Copies of the Standards and Model Curriculum are available to download.  This is separated into two documents</a:t>
            </a:r>
          </a:p>
          <a:p>
            <a:pPr marL="1143000" lvl="2" indent="-228600">
              <a:buFont typeface="+mj-lt"/>
              <a:buAutoNum type="arabicPeriod"/>
            </a:pPr>
            <a:r>
              <a:rPr lang="en-US" baseline="0" dirty="0" smtClean="0"/>
              <a:t>PreK – Grade 8</a:t>
            </a:r>
          </a:p>
          <a:p>
            <a:pPr marL="1143000" lvl="2" indent="-228600">
              <a:buFont typeface="+mj-lt"/>
              <a:buAutoNum type="arabicPeriod"/>
            </a:pPr>
            <a:r>
              <a:rPr lang="en-US" baseline="0" dirty="0" smtClean="0"/>
              <a:t>High School</a:t>
            </a:r>
          </a:p>
          <a:p>
            <a:pPr marL="685800" lvl="1" indent="-228600">
              <a:buFont typeface="Arial"/>
              <a:buChar char="•"/>
            </a:pPr>
            <a:r>
              <a:rPr lang="en-US" baseline="0" dirty="0" smtClean="0"/>
              <a:t>Topics at a Glance for PreK – Grade 8</a:t>
            </a:r>
          </a:p>
          <a:p>
            <a:pPr marL="685800" lvl="1" indent="-228600">
              <a:buFont typeface="Arial"/>
              <a:buChar char="•"/>
            </a:pPr>
            <a:r>
              <a:rPr lang="en-US" baseline="0" dirty="0" smtClean="0"/>
              <a:t>Frequently Asked Questions</a:t>
            </a:r>
          </a:p>
          <a:p>
            <a:pPr marL="685800" lvl="1" indent="-228600">
              <a:buFont typeface="Arial"/>
              <a:buChar char="•"/>
            </a:pPr>
            <a:r>
              <a:rPr lang="en-US" baseline="0" dirty="0" smtClean="0"/>
              <a:t>Eye of Integration – This document is a tool to help students integrated instruction across disciplines.  There are several completed examples to show how it can be used and a blank copy so teachers and districts can complete their own.  You will see the 7</a:t>
            </a:r>
            <a:r>
              <a:rPr lang="en-US" baseline="30000" dirty="0" smtClean="0"/>
              <a:t>th</a:t>
            </a:r>
            <a:r>
              <a:rPr lang="en-US" baseline="0" dirty="0" smtClean="0"/>
              <a:t> grade example later in this presentation.</a:t>
            </a:r>
          </a:p>
          <a:p>
            <a:pPr marL="685800" lvl="1" indent="-228600">
              <a:buFont typeface="Arial"/>
              <a:buChar char="•"/>
            </a:pPr>
            <a:r>
              <a:rPr lang="en-US" baseline="0" dirty="0" smtClean="0"/>
              <a:t>Comparative Analysis – This document outlines how the 2010 standards are different from the 2002 standards in Pre-K to Grade 8.  You will see it later in this presentation.</a:t>
            </a:r>
          </a:p>
          <a:p>
            <a:pPr marL="685800" lvl="1" indent="-228600">
              <a:buFont typeface="Arial"/>
              <a:buChar char="•"/>
            </a:pPr>
            <a:r>
              <a:rPr lang="en-US" baseline="0" dirty="0" smtClean="0"/>
              <a:t>Crosswalk – This spreadsheet compares the 2002 benchmarks to the 2010 standards.  It is less complete and more difficult to use than the Comparative Analysis, but it includes high school.</a:t>
            </a:r>
          </a:p>
          <a:p>
            <a:pPr marL="685800" lvl="1" indent="-228600">
              <a:buFont typeface="Arial"/>
              <a:buChar char="•"/>
            </a:pPr>
            <a:r>
              <a:rPr lang="en-US" baseline="0" dirty="0" smtClean="0"/>
              <a:t>Resource Filter – this document will help districts, schools and teachers evaluate instructional resources so informed choices can be made among the wide variety of available classroom materials.</a:t>
            </a:r>
          </a:p>
          <a:p>
            <a:pPr marL="685800" lvl="1" indent="-228600">
              <a:buFont typeface="Arial"/>
              <a:buChar char="•"/>
            </a:pPr>
            <a:endParaRPr lang="en-US" baseline="0" dirty="0" smtClean="0"/>
          </a:p>
          <a:p>
            <a:pPr marL="228600" lvl="0" indent="-228600">
              <a:buFont typeface="Arial"/>
              <a:buNone/>
            </a:pPr>
            <a:r>
              <a:rPr lang="en-US" baseline="0" dirty="0" smtClean="0"/>
              <a:t>Additional resources will be posted as they become available.</a:t>
            </a:r>
          </a:p>
          <a:p>
            <a:pPr marL="228600" lvl="0" indent="-228600">
              <a:buFont typeface="Arial"/>
              <a:buNone/>
            </a:pPr>
            <a:endParaRPr lang="en-US" baseline="0" dirty="0" smtClean="0"/>
          </a:p>
          <a:p>
            <a:pPr marL="228600" lvl="0" indent="-228600">
              <a:buFont typeface="Arial"/>
              <a:buNone/>
            </a:pPr>
            <a:r>
              <a:rPr lang="en-US" baseline="0" dirty="0" smtClean="0"/>
              <a:t>NOTE:  Participants will need to download BOTH the Pre-K to Grade 8 and High School Standards and Model Curriculum to complete the next activity.</a:t>
            </a:r>
          </a:p>
          <a:p>
            <a:pPr marL="1143000" lvl="2" indent="-228600">
              <a:buFont typeface="+mj-lt"/>
              <a:buAutoNum type="arabicPeriod"/>
            </a:pPr>
            <a:endParaRPr lang="en-US" baseline="0" dirty="0" smtClean="0"/>
          </a:p>
          <a:p>
            <a:endParaRPr lang="en-US" baseline="0" dirty="0" smtClean="0"/>
          </a:p>
          <a:p>
            <a:endParaRPr lang="en-US" baseline="0" dirty="0" smtClean="0"/>
          </a:p>
          <a:p>
            <a:endParaRPr lang="en-US" baseline="0" dirty="0" smtClean="0"/>
          </a:p>
          <a:p>
            <a:endParaRPr lang="en-US" baseline="0" dirty="0" smtClean="0"/>
          </a:p>
          <a:p>
            <a:endParaRPr lang="en-US" baseline="0" dirty="0" smtClean="0"/>
          </a:p>
          <a:p>
            <a:endParaRPr lang="en-US" baseline="0" dirty="0" smtClean="0"/>
          </a:p>
          <a:p>
            <a:endParaRPr lang="en-US" baseline="0" dirty="0" smtClean="0"/>
          </a:p>
          <a:p>
            <a:endParaRPr lang="en-US" baseline="0" dirty="0" smtClean="0"/>
          </a:p>
          <a:p>
            <a:endParaRPr lang="en-US" baseline="0" dirty="0" smtClean="0"/>
          </a:p>
          <a:p>
            <a:endParaRPr lang="en-US" baseline="0" dirty="0" smtClean="0"/>
          </a:p>
          <a:p>
            <a:endParaRPr lang="en-US" baseline="0" dirty="0" smtClean="0"/>
          </a:p>
          <a:p>
            <a:r>
              <a:rPr lang="en-US" baseline="0" dirty="0" smtClean="0"/>
              <a:t>You may want to bookmark this page.</a:t>
            </a:r>
          </a:p>
          <a:p>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pPr>
              <a:defRPr/>
            </a:pPr>
            <a:fld id="{42410D2F-248D-499B-A63F-ECCABC5F4DE6}" type="slidenum">
              <a:rPr lang="en-US" smtClean="0"/>
              <a:pPr>
                <a:defRPr/>
              </a:pPr>
              <a:t>49</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Slide Image Placeholder 1"/>
          <p:cNvSpPr>
            <a:spLocks noGrp="1" noRot="1" noChangeAspect="1" noTextEdit="1"/>
          </p:cNvSpPr>
          <p:nvPr>
            <p:ph type="sldImg"/>
          </p:nvPr>
        </p:nvSpPr>
        <p:spPr bwMode="auto">
          <a:noFill/>
          <a:ln>
            <a:solidFill>
              <a:srgbClr val="000000"/>
            </a:solidFill>
            <a:miter lim="800000"/>
            <a:headEnd/>
            <a:tailEnd/>
          </a:ln>
        </p:spPr>
      </p:sp>
      <p:sp>
        <p:nvSpPr>
          <p:cNvPr id="172035" name="Notes Placeholder 2"/>
          <p:cNvSpPr>
            <a:spLocks noGrp="1"/>
          </p:cNvSpPr>
          <p:nvPr>
            <p:ph type="body" idx="1"/>
          </p:nvPr>
        </p:nvSpPr>
        <p:spPr bwMode="auto">
          <a:noFill/>
        </p:spPr>
        <p:txBody>
          <a:bodyPr wrap="square" numCol="1" anchor="t" anchorCtr="0" compatLnSpc="1">
            <a:prstTxWarp prst="textNoShape">
              <a:avLst/>
            </a:prstTxWarp>
            <a:normAutofit fontScale="92500"/>
          </a:bodyPr>
          <a:lstStyle/>
          <a:p>
            <a:pPr algn="just" eaLnBrk="1" hangingPunct="1"/>
            <a:r>
              <a:rPr lang="en-US" sz="1600" b="0" dirty="0" smtClean="0"/>
              <a:t>The</a:t>
            </a:r>
            <a:r>
              <a:rPr lang="en-US" sz="1600" b="0" baseline="0" dirty="0" smtClean="0"/>
              <a:t> next slides about readiness make for effective conversations pieces at all levels – but especially at the district and building level. Again it is critical to handle these conversations in a positive manner. This is data. We can give reasons for this situation but we’d be better served to design this as a set of challenges to be met and to discuss ways to reverse these trends. One of the services we must provide at ODE with our own staff and by collaborating with a host of other educational entities is provide strategies and resources to help improve this situation.</a:t>
            </a:r>
          </a:p>
          <a:p>
            <a:pPr algn="just" eaLnBrk="1" hangingPunct="1"/>
            <a:endParaRPr lang="en-US" sz="1600" b="0" dirty="0" smtClean="0"/>
          </a:p>
          <a:p>
            <a:pPr algn="just">
              <a:spcAft>
                <a:spcPts val="1200"/>
              </a:spcAft>
              <a:buNone/>
            </a:pPr>
            <a:r>
              <a:rPr lang="en-US" sz="1600" b="0" dirty="0" smtClean="0"/>
              <a:t>What is college and career readiness?</a:t>
            </a:r>
          </a:p>
          <a:p>
            <a:pPr algn="just">
              <a:spcAft>
                <a:spcPts val="1200"/>
              </a:spcAft>
              <a:buNone/>
            </a:pPr>
            <a:r>
              <a:rPr lang="en-US" sz="1600" b="0" dirty="0" smtClean="0"/>
              <a:t>Being qualified for placement into:</a:t>
            </a:r>
          </a:p>
          <a:p>
            <a:pPr lvl="1">
              <a:spcAft>
                <a:spcPts val="1200"/>
              </a:spcAft>
              <a:buClr>
                <a:schemeClr val="tx1"/>
              </a:buClr>
            </a:pPr>
            <a:r>
              <a:rPr lang="en-US" sz="1600" b="0" dirty="0" smtClean="0"/>
              <a:t>A degree-granting postsecondary education, without</a:t>
            </a:r>
            <a:r>
              <a:rPr lang="en-US" sz="1600" b="0" baseline="0" dirty="0" smtClean="0"/>
              <a:t> </a:t>
            </a:r>
            <a:r>
              <a:rPr lang="en-US" sz="1600" b="0" dirty="0" smtClean="0"/>
              <a:t>remediation</a:t>
            </a:r>
          </a:p>
          <a:p>
            <a:pPr lvl="1">
              <a:spcAft>
                <a:spcPts val="1200"/>
              </a:spcAft>
              <a:buClr>
                <a:schemeClr val="tx1"/>
              </a:buClr>
            </a:pPr>
            <a:r>
              <a:rPr lang="en-US" sz="1600" b="0" dirty="0" smtClean="0"/>
              <a:t>A  job-training program for a student’s chosen career</a:t>
            </a:r>
          </a:p>
          <a:p>
            <a:pPr algn="just" eaLnBrk="1" hangingPunct="1"/>
            <a:endParaRPr lang="en-US" sz="1100" dirty="0" smtClean="0"/>
          </a:p>
        </p:txBody>
      </p:sp>
      <p:sp>
        <p:nvSpPr>
          <p:cNvPr id="4" name="Slide Number Placeholder 3"/>
          <p:cNvSpPr>
            <a:spLocks noGrp="1"/>
          </p:cNvSpPr>
          <p:nvPr>
            <p:ph type="sldNum" sz="quarter" idx="5"/>
          </p:nvPr>
        </p:nvSpPr>
        <p:spPr/>
        <p:txBody>
          <a:bodyPr/>
          <a:lstStyle/>
          <a:p>
            <a:pPr>
              <a:defRPr/>
            </a:pPr>
            <a:fld id="{E233C775-1348-4435-9C95-47816FB78CAF}" type="slidenum">
              <a:rPr lang="en-US" smtClean="0">
                <a:solidFill>
                  <a:prstClr val="black"/>
                </a:solidFill>
              </a:rPr>
              <a:pPr>
                <a:defRPr/>
              </a:pPr>
              <a:t>5</a:t>
            </a:fld>
            <a:endParaRPr lang="en-US" dirty="0">
              <a:solidFill>
                <a:prstClr val="black"/>
              </a:solidFill>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p:cNvSpPr>
            <a:spLocks noGrp="1" noRot="1" noChangeAspect="1"/>
          </p:cNvSpPr>
          <p:nvPr>
            <p:ph type="sldImg"/>
          </p:nvPr>
        </p:nvSpPr>
        <p:spPr bwMode="auto">
          <a:noFill/>
          <a:ln>
            <a:solidFill>
              <a:srgbClr val="000000"/>
            </a:solidFill>
            <a:miter lim="800000"/>
            <a:headEnd/>
            <a:tailEnd/>
          </a:ln>
        </p:spPr>
      </p:sp>
      <p:sp>
        <p:nvSpPr>
          <p:cNvPr id="4403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z="1400" b="1" dirty="0"/>
          </a:p>
          <a:p>
            <a:pPr>
              <a:spcBef>
                <a:spcPct val="0"/>
              </a:spcBef>
            </a:pPr>
            <a:r>
              <a:rPr lang="en-US" sz="1200" b="0" dirty="0" smtClean="0"/>
              <a:t>Have participants open</a:t>
            </a:r>
            <a:r>
              <a:rPr lang="en-US" sz="1200" b="0" baseline="0" dirty="0" smtClean="0"/>
              <a:t> or download a copy of the Model Curriculum and Revised Standards from the ODE Web page.</a:t>
            </a:r>
          </a:p>
          <a:p>
            <a:pPr>
              <a:spcBef>
                <a:spcPct val="0"/>
              </a:spcBef>
            </a:pPr>
            <a:endParaRPr lang="en-US" sz="1200" b="0" baseline="0" dirty="0" smtClean="0"/>
          </a:p>
          <a:p>
            <a:pPr>
              <a:spcBef>
                <a:spcPct val="0"/>
              </a:spcBef>
            </a:pPr>
            <a:r>
              <a:rPr lang="en-US" sz="1000" b="0" baseline="0" dirty="0" smtClean="0"/>
              <a:t>http://www.ode.state.oh.us/GD/Templates/Pages/ODE/ODEDetail.aspx?page=3&amp;TopicRelationID=1705&amp;ContentID=76585&amp;Content=109758</a:t>
            </a:r>
          </a:p>
          <a:p>
            <a:pPr>
              <a:spcBef>
                <a:spcPct val="0"/>
              </a:spcBef>
            </a:pPr>
            <a:endParaRPr lang="en-US" sz="1000" b="0" baseline="0" dirty="0" smtClean="0"/>
          </a:p>
          <a:p>
            <a:pPr>
              <a:spcBef>
                <a:spcPct val="0"/>
              </a:spcBef>
            </a:pPr>
            <a:r>
              <a:rPr lang="en-US" sz="1000" b="0" baseline="0" dirty="0" smtClean="0"/>
              <a:t>Have the participants complete the scavenger hunt individually or in small groups.</a:t>
            </a:r>
          </a:p>
          <a:p>
            <a:pPr>
              <a:spcBef>
                <a:spcPct val="0"/>
              </a:spcBef>
            </a:pPr>
            <a:endParaRPr lang="en-US" sz="1000" b="0" baseline="0" dirty="0" smtClean="0"/>
          </a:p>
          <a:p>
            <a:pPr>
              <a:spcBef>
                <a:spcPct val="0"/>
              </a:spcBef>
            </a:pPr>
            <a:r>
              <a:rPr lang="en-US" sz="1000" b="0" baseline="0" dirty="0" smtClean="0"/>
              <a:t>Leave this slide up until all are complete then move to the next slide. </a:t>
            </a:r>
          </a:p>
          <a:p>
            <a:pPr>
              <a:spcBef>
                <a:spcPct val="0"/>
              </a:spcBef>
            </a:pPr>
            <a:endParaRPr lang="en-US" sz="1000" b="0" baseline="0" dirty="0" smtClean="0"/>
          </a:p>
          <a:p>
            <a:pPr>
              <a:spcBef>
                <a:spcPct val="0"/>
              </a:spcBef>
            </a:pPr>
            <a:r>
              <a:rPr lang="en-US" sz="1000" b="0" baseline="0" dirty="0" smtClean="0"/>
              <a:t>NOTE TO PRESENTERS:</a:t>
            </a:r>
          </a:p>
          <a:p>
            <a:pPr>
              <a:spcBef>
                <a:spcPct val="0"/>
              </a:spcBef>
            </a:pPr>
            <a:r>
              <a:rPr lang="en-US" sz="1000" b="0" baseline="0" dirty="0" smtClean="0"/>
              <a:t>SECO (Science Education Council of Ohio) is conducting workshops on the Model Curriculum.  Participants in these workshops will be completing a longer version of the scavenger hunt.  </a:t>
            </a:r>
            <a:r>
              <a:rPr lang="en-US" sz="1000" b="0" baseline="0" smtClean="0"/>
              <a:t>Teachers can sign up for these workshops on the SECO website  www.secoonline.org</a:t>
            </a:r>
          </a:p>
          <a:p>
            <a:pPr>
              <a:spcBef>
                <a:spcPct val="0"/>
              </a:spcBef>
            </a:pPr>
            <a:endParaRPr lang="en-US" sz="1200" b="0" baseline="0" dirty="0" smtClean="0"/>
          </a:p>
          <a:p>
            <a:pPr>
              <a:spcBef>
                <a:spcPct val="0"/>
              </a:spcBef>
            </a:pPr>
            <a:endParaRPr lang="en-US" sz="1200" b="0" baseline="0" dirty="0" smtClean="0"/>
          </a:p>
          <a:p>
            <a:pPr>
              <a:spcBef>
                <a:spcPct val="0"/>
              </a:spcBef>
            </a:pPr>
            <a:endParaRPr lang="en-US" sz="1200" b="0" baseline="0" dirty="0" smtClean="0"/>
          </a:p>
          <a:p>
            <a:pPr>
              <a:spcBef>
                <a:spcPct val="0"/>
              </a:spcBef>
            </a:pPr>
            <a:endParaRPr lang="en-US" sz="1200" b="0" baseline="0" dirty="0" smtClean="0"/>
          </a:p>
          <a:p>
            <a:pPr>
              <a:spcBef>
                <a:spcPct val="0"/>
              </a:spcBef>
            </a:pPr>
            <a:endParaRPr lang="en-US" dirty="0" smtClean="0"/>
          </a:p>
          <a:p>
            <a:pPr>
              <a:spcBef>
                <a:spcPct val="0"/>
              </a:spcBef>
            </a:pPr>
            <a:endParaRPr lang="en-US" dirty="0" smtClean="0"/>
          </a:p>
          <a:p>
            <a:pPr>
              <a:spcBef>
                <a:spcPct val="0"/>
              </a:spcBef>
            </a:pPr>
            <a:endParaRPr lang="en-US" dirty="0" smtClean="0"/>
          </a:p>
          <a:p>
            <a:pPr>
              <a:spcBef>
                <a:spcPct val="0"/>
              </a:spcBef>
            </a:pPr>
            <a:endParaRPr lang="en-US" dirty="0" smtClean="0"/>
          </a:p>
          <a:p>
            <a:pPr>
              <a:spcBef>
                <a:spcPct val="0"/>
              </a:spcBef>
            </a:pPr>
            <a:endParaRPr lang="en-US" dirty="0" smtClean="0"/>
          </a:p>
          <a:p>
            <a:pPr>
              <a:spcBef>
                <a:spcPct val="0"/>
              </a:spcBef>
            </a:pPr>
            <a:endParaRPr lang="en-US" dirty="0" smtClean="0"/>
          </a:p>
        </p:txBody>
      </p:sp>
      <p:sp>
        <p:nvSpPr>
          <p:cNvPr id="440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5DAEE6A-E384-419E-934B-48A67AAC9C2C}" type="slidenum">
              <a:rPr lang="en-US"/>
              <a:pPr fontAlgn="base">
                <a:spcBef>
                  <a:spcPct val="0"/>
                </a:spcBef>
                <a:spcAft>
                  <a:spcPct val="0"/>
                </a:spcAft>
              </a:pPr>
              <a:t>50</a:t>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Slide Image Placeholder 1"/>
          <p:cNvSpPr>
            <a:spLocks noGrp="1" noRot="1" noChangeAspect="1"/>
          </p:cNvSpPr>
          <p:nvPr>
            <p:ph type="sldImg"/>
          </p:nvPr>
        </p:nvSpPr>
        <p:spPr bwMode="auto">
          <a:noFill/>
          <a:ln>
            <a:solidFill>
              <a:srgbClr val="000000"/>
            </a:solidFill>
            <a:miter lim="800000"/>
            <a:headEnd/>
            <a:tailEnd/>
          </a:ln>
        </p:spPr>
      </p:sp>
      <p:sp>
        <p:nvSpPr>
          <p:cNvPr id="8294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z="1400" b="1" dirty="0"/>
          </a:p>
          <a:p>
            <a:pPr>
              <a:spcBef>
                <a:spcPct val="0"/>
              </a:spcBef>
            </a:pPr>
            <a:r>
              <a:rPr lang="en-US" sz="1400" b="0" dirty="0" smtClean="0"/>
              <a:t>This </a:t>
            </a:r>
            <a:r>
              <a:rPr lang="en-US" sz="1400" b="0" dirty="0"/>
              <a:t>is the first page of the Revised Science Standards and Model </a:t>
            </a:r>
            <a:r>
              <a:rPr lang="en-US" sz="1400" b="0" dirty="0" smtClean="0"/>
              <a:t>Curriculum Grades </a:t>
            </a:r>
            <a:r>
              <a:rPr lang="en-US" sz="1400" b="0" dirty="0" err="1" smtClean="0"/>
              <a:t>PreK</a:t>
            </a:r>
            <a:r>
              <a:rPr lang="en-US" sz="1400" b="0" dirty="0" smtClean="0"/>
              <a:t> - 8.  Each</a:t>
            </a:r>
            <a:r>
              <a:rPr lang="en-US" sz="1400" b="0" baseline="0" dirty="0" smtClean="0"/>
              <a:t> blue title or grade is a link to that portion in the document.</a:t>
            </a:r>
          </a:p>
          <a:p>
            <a:pPr>
              <a:spcBef>
                <a:spcPct val="0"/>
              </a:spcBef>
            </a:pPr>
            <a:endParaRPr lang="en-US" sz="1400" b="0" dirty="0" smtClean="0"/>
          </a:p>
          <a:p>
            <a:pPr>
              <a:spcBef>
                <a:spcPct val="0"/>
              </a:spcBef>
            </a:pPr>
            <a:endParaRPr lang="en-US" sz="1400" b="0" dirty="0" smtClean="0"/>
          </a:p>
          <a:p>
            <a:pPr>
              <a:spcBef>
                <a:spcPct val="0"/>
              </a:spcBef>
            </a:pPr>
            <a:r>
              <a:rPr lang="en-US" sz="1400" b="0" dirty="0" smtClean="0"/>
              <a:t>Go to the next slide.</a:t>
            </a:r>
            <a:endParaRPr lang="en-US" sz="1400" b="0" dirty="0"/>
          </a:p>
        </p:txBody>
      </p:sp>
      <p:sp>
        <p:nvSpPr>
          <p:cNvPr id="8294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6189931-3224-4186-B1F9-E4B9F1496DD0}" type="slidenum">
              <a:rPr lang="en-US"/>
              <a:pPr fontAlgn="base">
                <a:spcBef>
                  <a:spcPct val="0"/>
                </a:spcBef>
                <a:spcAft>
                  <a:spcPct val="0"/>
                </a:spcAft>
              </a:pPr>
              <a:t>51</a:t>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first page of the Ohio Revised Science Standards and Model Curriculum High School has the courses identified.  Click on the title and the syllabus will appear.</a:t>
            </a:r>
            <a:endParaRPr lang="en-US" dirty="0"/>
          </a:p>
        </p:txBody>
      </p:sp>
      <p:sp>
        <p:nvSpPr>
          <p:cNvPr id="4" name="Slide Number Placeholder 3"/>
          <p:cNvSpPr>
            <a:spLocks noGrp="1"/>
          </p:cNvSpPr>
          <p:nvPr>
            <p:ph type="sldNum" sz="quarter" idx="10"/>
          </p:nvPr>
        </p:nvSpPr>
        <p:spPr/>
        <p:txBody>
          <a:bodyPr/>
          <a:lstStyle/>
          <a:p>
            <a:fld id="{54CA0C08-E2A8-42B5-95C6-EE479A4D4355}" type="slidenum">
              <a:rPr lang="en-US" smtClean="0"/>
              <a:pPr/>
              <a:t>52</a:t>
            </a:fld>
            <a:endParaRPr lang="en-US"/>
          </a:p>
        </p:txBody>
      </p:sp>
    </p:spTree>
    <p:extLst>
      <p:ext uri="{BB962C8B-B14F-4D97-AF65-F5344CB8AC3E}">
        <p14:creationId xmlns:p14="http://schemas.microsoft.com/office/powerpoint/2010/main" val="94152339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3" name="Slide Image Placeholder 1"/>
          <p:cNvSpPr>
            <a:spLocks noGrp="1" noRot="1" noChangeAspect="1"/>
          </p:cNvSpPr>
          <p:nvPr>
            <p:ph type="sldImg"/>
          </p:nvPr>
        </p:nvSpPr>
        <p:spPr bwMode="auto">
          <a:noFill/>
          <a:ln>
            <a:solidFill>
              <a:srgbClr val="000000"/>
            </a:solidFill>
            <a:miter lim="800000"/>
            <a:headEnd/>
            <a:tailEnd/>
          </a:ln>
        </p:spPr>
      </p:sp>
      <p:sp>
        <p:nvSpPr>
          <p:cNvPr id="13107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z="1400" b="0" dirty="0" smtClean="0"/>
              <a:t>Question 1</a:t>
            </a:r>
          </a:p>
          <a:p>
            <a:pPr>
              <a:spcBef>
                <a:spcPct val="0"/>
              </a:spcBef>
            </a:pPr>
            <a:endParaRPr lang="en-US" sz="1400" b="0" dirty="0" smtClean="0"/>
          </a:p>
          <a:p>
            <a:pPr>
              <a:spcBef>
                <a:spcPct val="0"/>
              </a:spcBef>
            </a:pPr>
            <a:r>
              <a:rPr lang="en-US" sz="1400" b="0" dirty="0" smtClean="0"/>
              <a:t>At </a:t>
            </a:r>
            <a:r>
              <a:rPr lang="en-US" sz="1400" b="0" dirty="0"/>
              <a:t>the top of the index are the three science strands:  Earth and Space Science, Life Science and Physical Science.  Notice that there are no longer separate process skills.  Science skills must be taught along with science content, not separately.  It is not enough to have a beginning unit on science process skills then never discuss it again.  Science process skills must be woven throughout the entire science curriculum.</a:t>
            </a:r>
          </a:p>
        </p:txBody>
      </p:sp>
      <p:sp>
        <p:nvSpPr>
          <p:cNvPr id="1310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8576C39-48E9-44F6-8FD6-BCA47ADC2992}" type="slidenum">
              <a:rPr lang="en-US"/>
              <a:pPr fontAlgn="base">
                <a:spcBef>
                  <a:spcPct val="0"/>
                </a:spcBef>
                <a:spcAft>
                  <a:spcPct val="0"/>
                </a:spcAft>
              </a:pPr>
              <a:t>53</a:t>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Slide Image Placeholder 1"/>
          <p:cNvSpPr>
            <a:spLocks noGrp="1" noRot="1" noChangeAspect="1"/>
          </p:cNvSpPr>
          <p:nvPr>
            <p:ph type="sldImg"/>
          </p:nvPr>
        </p:nvSpPr>
        <p:spPr bwMode="auto">
          <a:noFill/>
          <a:ln>
            <a:solidFill>
              <a:srgbClr val="000000"/>
            </a:solidFill>
            <a:miter lim="800000"/>
            <a:headEnd/>
            <a:tailEnd/>
          </a:ln>
        </p:spPr>
      </p:sp>
      <p:sp>
        <p:nvSpPr>
          <p:cNvPr id="8499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z="1400" b="0" dirty="0" smtClean="0"/>
              <a:t>Question 2</a:t>
            </a:r>
            <a:endParaRPr lang="en-US" sz="1400" b="0" dirty="0"/>
          </a:p>
          <a:p>
            <a:pPr>
              <a:spcBef>
                <a:spcPct val="0"/>
              </a:spcBef>
            </a:pPr>
            <a:r>
              <a:rPr lang="en-US" sz="1400" b="0" dirty="0"/>
              <a:t>. . . The topics at a glance for each grade level.  The column to the left indicates the grade level themes for Pre K – Grade 2, Grades 3 – 5 (grade 5 on next page) and Grades 6 – 8 (next page).</a:t>
            </a:r>
          </a:p>
          <a:p>
            <a:pPr>
              <a:spcBef>
                <a:spcPct val="0"/>
              </a:spcBef>
            </a:pPr>
            <a:endParaRPr lang="en-US" sz="1400" b="0" dirty="0"/>
          </a:p>
          <a:p>
            <a:pPr>
              <a:spcBef>
                <a:spcPct val="0"/>
              </a:spcBef>
            </a:pPr>
            <a:r>
              <a:rPr lang="en-US" sz="1400" b="0" dirty="0"/>
              <a:t>Pre K – Grade 2 focuses on exploring the natural world through observations and scientific inquiry.</a:t>
            </a:r>
          </a:p>
          <a:p>
            <a:pPr>
              <a:spcBef>
                <a:spcPct val="0"/>
              </a:spcBef>
            </a:pPr>
            <a:endParaRPr lang="en-US" sz="1400" b="0" dirty="0"/>
          </a:p>
          <a:p>
            <a:pPr>
              <a:spcBef>
                <a:spcPct val="0"/>
              </a:spcBef>
            </a:pPr>
            <a:r>
              <a:rPr lang="en-US" sz="1400" b="0" dirty="0"/>
              <a:t>Grades 3 – 5 focuses on exploring how components of a system are related using scientific inquiry.</a:t>
            </a:r>
          </a:p>
          <a:p>
            <a:pPr>
              <a:spcBef>
                <a:spcPct val="0"/>
              </a:spcBef>
            </a:pPr>
            <a:endParaRPr lang="en-US" sz="1400" b="0" dirty="0"/>
          </a:p>
          <a:p>
            <a:pPr>
              <a:spcBef>
                <a:spcPct val="0"/>
              </a:spcBef>
            </a:pPr>
            <a:r>
              <a:rPr lang="en-US" sz="1400" b="0" dirty="0"/>
              <a:t>Grades 6 – 8 focuses on discovering patterns, trends and relationships within or between systems using scientific inquiry.</a:t>
            </a:r>
          </a:p>
        </p:txBody>
      </p:sp>
      <p:sp>
        <p:nvSpPr>
          <p:cNvPr id="8499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E66810B-137C-4C5A-AA00-0E9FECAAA25F}" type="slidenum">
              <a:rPr lang="en-US"/>
              <a:pPr fontAlgn="base">
                <a:spcBef>
                  <a:spcPct val="0"/>
                </a:spcBef>
                <a:spcAft>
                  <a:spcPct val="0"/>
                </a:spcAft>
              </a:pPr>
              <a:t>54</a:t>
            </a:fld>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Slide Image Placeholder 1"/>
          <p:cNvSpPr>
            <a:spLocks noGrp="1" noRot="1" noChangeAspect="1"/>
          </p:cNvSpPr>
          <p:nvPr>
            <p:ph type="sldImg"/>
          </p:nvPr>
        </p:nvSpPr>
        <p:spPr bwMode="auto">
          <a:noFill/>
          <a:ln>
            <a:solidFill>
              <a:srgbClr val="000000"/>
            </a:solidFill>
            <a:miter lim="800000"/>
            <a:headEnd/>
            <a:tailEnd/>
          </a:ln>
        </p:spPr>
      </p:sp>
      <p:sp>
        <p:nvSpPr>
          <p:cNvPr id="11059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z="1400" b="0" dirty="0" smtClean="0"/>
              <a:t>Question</a:t>
            </a:r>
            <a:r>
              <a:rPr lang="en-US" sz="1400" b="0" baseline="0" dirty="0" smtClean="0"/>
              <a:t> 3</a:t>
            </a:r>
          </a:p>
          <a:p>
            <a:pPr>
              <a:spcBef>
                <a:spcPct val="0"/>
              </a:spcBef>
            </a:pPr>
            <a:endParaRPr lang="en-US" sz="1400" b="0" dirty="0"/>
          </a:p>
          <a:p>
            <a:pPr>
              <a:spcBef>
                <a:spcPct val="0"/>
              </a:spcBef>
            </a:pPr>
            <a:r>
              <a:rPr lang="en-US" sz="1400" b="0" dirty="0"/>
              <a:t>Going back to the </a:t>
            </a:r>
            <a:r>
              <a:rPr lang="en-US" sz="1400" b="0" dirty="0" smtClean="0"/>
              <a:t>Topics at a Glance </a:t>
            </a:r>
            <a:r>
              <a:rPr lang="en-US" sz="1400" b="0" dirty="0"/>
              <a:t>the right hand column gives age appropriate scientific inquiry skills students should have multiple opportunities to practice</a:t>
            </a:r>
            <a:r>
              <a:rPr lang="en-US" sz="1400" b="0"/>
              <a:t>.  </a:t>
            </a:r>
            <a:endParaRPr lang="en-US" sz="1400" b="0" smtClean="0"/>
          </a:p>
          <a:p>
            <a:pPr>
              <a:spcBef>
                <a:spcPct val="0"/>
              </a:spcBef>
            </a:pPr>
            <a:endParaRPr lang="en-US" sz="1400" b="0" dirty="0" smtClean="0"/>
          </a:p>
          <a:p>
            <a:pPr marL="0" marR="0" indent="0" algn="l" defTabSz="914400" rtl="0" eaLnBrk="1" fontAlgn="auto" latinLnBrk="0" hangingPunct="1">
              <a:lnSpc>
                <a:spcPct val="100000"/>
              </a:lnSpc>
              <a:spcBef>
                <a:spcPct val="0"/>
              </a:spcBef>
              <a:spcAft>
                <a:spcPts val="0"/>
              </a:spcAft>
              <a:buClrTx/>
              <a:buSzTx/>
              <a:buFontTx/>
              <a:buNone/>
              <a:tabLst/>
              <a:defRPr/>
            </a:pPr>
            <a:r>
              <a:rPr lang="en-US" sz="1400" b="0" dirty="0" smtClean="0"/>
              <a:t>The grade bands are </a:t>
            </a:r>
            <a:r>
              <a:rPr lang="en-US" sz="1400" b="0" dirty="0" err="1" smtClean="0"/>
              <a:t>PreK</a:t>
            </a:r>
            <a:r>
              <a:rPr lang="en-US" sz="1400" b="0" dirty="0" smtClean="0"/>
              <a:t> – 4, 5 -8, and 9-12 (we will look more at 9 – 12 when we look at the high school standards and model curriculum.  The science inquiry skills may initially look similar for grade Pre K – 4, grades 5 – 8 and high school courses, but a closer look shows that an increasing complexity is expected as students progress.</a:t>
            </a:r>
          </a:p>
          <a:p>
            <a:pPr>
              <a:spcBef>
                <a:spcPct val="0"/>
              </a:spcBef>
            </a:pPr>
            <a:endParaRPr lang="en-US" sz="1400" b="0" dirty="0"/>
          </a:p>
        </p:txBody>
      </p:sp>
      <p:sp>
        <p:nvSpPr>
          <p:cNvPr id="11059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1E6AF26-9D10-4C08-BB03-1A854A79A665}" type="slidenum">
              <a:rPr lang="en-US"/>
              <a:pPr fontAlgn="base">
                <a:spcBef>
                  <a:spcPct val="0"/>
                </a:spcBef>
                <a:spcAft>
                  <a:spcPct val="0"/>
                </a:spcAft>
              </a:pPr>
              <a:t>55</a:t>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7" name="Slide Image Placeholder 1"/>
          <p:cNvSpPr>
            <a:spLocks noGrp="1" noRot="1" noChangeAspect="1"/>
          </p:cNvSpPr>
          <p:nvPr>
            <p:ph type="sldImg"/>
          </p:nvPr>
        </p:nvSpPr>
        <p:spPr bwMode="auto">
          <a:noFill/>
          <a:ln>
            <a:solidFill>
              <a:srgbClr val="000000"/>
            </a:solidFill>
            <a:miter lim="800000"/>
            <a:headEnd/>
            <a:tailEnd/>
          </a:ln>
        </p:spPr>
      </p:sp>
      <p:sp>
        <p:nvSpPr>
          <p:cNvPr id="25497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z="1400" b="0" dirty="0" smtClean="0"/>
              <a:t>Question 4</a:t>
            </a:r>
          </a:p>
          <a:p>
            <a:pPr>
              <a:spcBef>
                <a:spcPct val="0"/>
              </a:spcBef>
            </a:pPr>
            <a:endParaRPr lang="en-US" sz="1400" b="0" dirty="0"/>
          </a:p>
          <a:p>
            <a:pPr>
              <a:spcBef>
                <a:spcPct val="0"/>
              </a:spcBef>
            </a:pPr>
            <a:endParaRPr lang="en-US" sz="1400" b="0" dirty="0" smtClean="0"/>
          </a:p>
          <a:p>
            <a:pPr>
              <a:spcBef>
                <a:spcPct val="0"/>
              </a:spcBef>
            </a:pPr>
            <a:r>
              <a:rPr lang="en-US" sz="1400" b="0" dirty="0" smtClean="0"/>
              <a:t>Notice </a:t>
            </a:r>
            <a:r>
              <a:rPr lang="en-US" sz="1400" b="0" dirty="0"/>
              <a:t>that the high school courses lists the course content as a syllabus in outline form, rather than in content statements.</a:t>
            </a:r>
          </a:p>
        </p:txBody>
      </p:sp>
      <p:sp>
        <p:nvSpPr>
          <p:cNvPr id="2549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D611778-B0EB-4311-9C08-671C4D5C3D15}" type="slidenum">
              <a:rPr lang="en-US"/>
              <a:pPr fontAlgn="base">
                <a:spcBef>
                  <a:spcPct val="0"/>
                </a:spcBef>
                <a:spcAft>
                  <a:spcPct val="0"/>
                </a:spcAft>
              </a:pPr>
              <a:t>56</a:t>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5" name="Slide Image Placeholder 1"/>
          <p:cNvSpPr>
            <a:spLocks noGrp="1" noRot="1" noChangeAspect="1"/>
          </p:cNvSpPr>
          <p:nvPr>
            <p:ph type="sldImg"/>
          </p:nvPr>
        </p:nvSpPr>
        <p:spPr bwMode="auto">
          <a:noFill/>
          <a:ln>
            <a:solidFill>
              <a:srgbClr val="000000"/>
            </a:solidFill>
            <a:miter lim="800000"/>
            <a:headEnd/>
            <a:tailEnd/>
          </a:ln>
        </p:spPr>
      </p:sp>
      <p:sp>
        <p:nvSpPr>
          <p:cNvPr id="134146" name="Notes Placeholder 2"/>
          <p:cNvSpPr>
            <a:spLocks noGrp="1"/>
          </p:cNvSpPr>
          <p:nvPr>
            <p:ph type="body" idx="1"/>
          </p:nvPr>
        </p:nvSpPr>
        <p:spPr bwMode="auto">
          <a:xfrm>
            <a:off x="456580" y="4267200"/>
            <a:ext cx="6020939" cy="4495800"/>
          </a:xfrm>
          <a:noFill/>
        </p:spPr>
        <p:txBody>
          <a:bodyPr wrap="square" numCol="1" anchor="t" anchorCtr="0" compatLnSpc="1">
            <a:prstTxWarp prst="textNoShape">
              <a:avLst/>
            </a:prstTxWarp>
          </a:bodyPr>
          <a:lstStyle/>
          <a:p>
            <a:pPr>
              <a:spcBef>
                <a:spcPct val="0"/>
              </a:spcBef>
            </a:pPr>
            <a:r>
              <a:rPr lang="en-US" sz="1400" b="0" dirty="0" smtClean="0"/>
              <a:t>Question 5</a:t>
            </a:r>
            <a:endParaRPr lang="en-US" sz="1400" b="0" dirty="0"/>
          </a:p>
          <a:p>
            <a:pPr>
              <a:spcBef>
                <a:spcPct val="0"/>
              </a:spcBef>
            </a:pPr>
            <a:endParaRPr lang="en-US" sz="1400" b="0" dirty="0"/>
          </a:p>
          <a:p>
            <a:pPr>
              <a:spcBef>
                <a:spcPct val="0"/>
              </a:spcBef>
            </a:pPr>
            <a:r>
              <a:rPr lang="en-US" sz="1400" b="0" dirty="0"/>
              <a:t>Notice that the Topic and Content Statement are listed.  Underneath the content statement is a content description that gives more information about the content.</a:t>
            </a:r>
          </a:p>
          <a:p>
            <a:pPr>
              <a:spcBef>
                <a:spcPct val="0"/>
              </a:spcBef>
            </a:pPr>
            <a:endParaRPr lang="en-US" sz="1400" b="0" dirty="0"/>
          </a:p>
          <a:p>
            <a:pPr>
              <a:spcBef>
                <a:spcPct val="0"/>
              </a:spcBef>
            </a:pPr>
            <a:r>
              <a:rPr lang="en-US" sz="1400" b="0" dirty="0"/>
              <a:t>The </a:t>
            </a:r>
            <a:r>
              <a:rPr lang="en-US" sz="1400" b="0" i="1" dirty="0"/>
              <a:t>Content Elaboration</a:t>
            </a:r>
            <a:r>
              <a:rPr lang="en-US" sz="1400" b="0" dirty="0"/>
              <a:t>  section describes limits to the content to be taught.  It is divided into three sections.  </a:t>
            </a:r>
          </a:p>
          <a:p>
            <a:pPr lvl="1">
              <a:spcBef>
                <a:spcPct val="0"/>
              </a:spcBef>
              <a:buFontTx/>
              <a:buChar char="•"/>
            </a:pPr>
            <a:r>
              <a:rPr lang="en-US" sz="1400" b="0" dirty="0"/>
              <a:t>The beginning section gives the prior concepts that were taught at earlier grade levels so teachers can scaffold the new content on information taught previously.</a:t>
            </a:r>
          </a:p>
          <a:p>
            <a:pPr lvl="1">
              <a:spcBef>
                <a:spcPct val="0"/>
              </a:spcBef>
              <a:buFontTx/>
              <a:buChar char="•"/>
            </a:pPr>
            <a:r>
              <a:rPr lang="en-US" sz="1400" b="0" dirty="0"/>
              <a:t>The middle section describes the content to be taught in Grade 5.</a:t>
            </a:r>
          </a:p>
          <a:p>
            <a:pPr lvl="1">
              <a:spcBef>
                <a:spcPct val="0"/>
              </a:spcBef>
              <a:buFontTx/>
              <a:buChar char="•"/>
            </a:pPr>
            <a:r>
              <a:rPr lang="en-US" sz="1400" b="0" dirty="0"/>
              <a:t>The last section outlines what content will be taught at higher grade levels.</a:t>
            </a:r>
            <a:endParaRPr lang="en-US" sz="1400" b="0" dirty="0" smtClean="0"/>
          </a:p>
          <a:p>
            <a:pPr>
              <a:spcBef>
                <a:spcPct val="0"/>
              </a:spcBef>
            </a:pPr>
            <a:endParaRPr lang="en-US" sz="1400" b="0" dirty="0" smtClean="0"/>
          </a:p>
          <a:p>
            <a:pPr>
              <a:spcBef>
                <a:spcPct val="0"/>
              </a:spcBef>
            </a:pPr>
            <a:r>
              <a:rPr lang="en-US" sz="1400" b="0" dirty="0" smtClean="0"/>
              <a:t>This</a:t>
            </a:r>
            <a:r>
              <a:rPr lang="en-US" sz="1400" b="0" baseline="0" dirty="0" smtClean="0"/>
              <a:t> information is also in the high school document within the narrative of the content elaborations.  It does not have these headings, but the information is there.</a:t>
            </a:r>
          </a:p>
          <a:p>
            <a:pPr>
              <a:spcBef>
                <a:spcPct val="0"/>
              </a:spcBef>
            </a:pPr>
            <a:endParaRPr lang="en-US" sz="1400" b="0" dirty="0" smtClean="0"/>
          </a:p>
          <a:p>
            <a:pPr>
              <a:spcBef>
                <a:spcPct val="0"/>
              </a:spcBef>
            </a:pPr>
            <a:r>
              <a:rPr lang="en-US" sz="1400" b="0" dirty="0" smtClean="0"/>
              <a:t>Seeing </a:t>
            </a:r>
            <a:r>
              <a:rPr lang="en-US" sz="1400" b="0" dirty="0"/>
              <a:t>the learning progression allows teachers to clearly see their role in the students understanding of the major concepts from Pre K to Grade 12 and will prevent </a:t>
            </a:r>
            <a:r>
              <a:rPr lang="en-US" sz="1400" b="0" dirty="0" smtClean="0"/>
              <a:t>re-teaching </a:t>
            </a:r>
            <a:r>
              <a:rPr lang="en-US" sz="1400" b="0" dirty="0"/>
              <a:t>the same concepts in depth over and over again.  Rather, it will allow teachers to pick up where students left off possibly with a brief activity to activate previous knowledge and quickly move into experiences that will take students to the next level so they will be successful learning future concepts</a:t>
            </a:r>
            <a:r>
              <a:rPr lang="en-US" sz="1400" b="0" dirty="0" smtClean="0"/>
              <a:t>.</a:t>
            </a:r>
          </a:p>
          <a:p>
            <a:pPr>
              <a:spcBef>
                <a:spcPct val="0"/>
              </a:spcBef>
            </a:pPr>
            <a:endParaRPr lang="en-US" sz="1400" b="0" dirty="0" smtClean="0"/>
          </a:p>
          <a:p>
            <a:pPr>
              <a:spcBef>
                <a:spcPct val="0"/>
              </a:spcBef>
            </a:pPr>
            <a:r>
              <a:rPr lang="en-US" sz="1400" b="0" dirty="0" smtClean="0"/>
              <a:t>The content statement (outline for high school),</a:t>
            </a:r>
            <a:r>
              <a:rPr lang="en-US" sz="1400" b="0" baseline="0" dirty="0" smtClean="0"/>
              <a:t> content elaborations, and expectations for learning are parts of the Standards and Model Curriculum that are static and will not be changed over the course of the adoption.</a:t>
            </a:r>
            <a:endParaRPr lang="en-US" sz="1400" b="0" dirty="0" smtClean="0"/>
          </a:p>
          <a:p>
            <a:pPr>
              <a:spcBef>
                <a:spcPct val="0"/>
              </a:spcBef>
            </a:pPr>
            <a:endParaRPr lang="en-US" b="0" dirty="0" smtClean="0"/>
          </a:p>
          <a:p>
            <a:pPr>
              <a:spcBef>
                <a:spcPct val="0"/>
              </a:spcBef>
            </a:pPr>
            <a:endParaRPr lang="en-US" dirty="0" smtClean="0"/>
          </a:p>
        </p:txBody>
      </p:sp>
      <p:sp>
        <p:nvSpPr>
          <p:cNvPr id="13414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B6EE7B1-3816-4828-BCBE-B8DD0A6CD697}" type="slidenum">
              <a:rPr lang="en-US"/>
              <a:pPr fontAlgn="base">
                <a:spcBef>
                  <a:spcPct val="0"/>
                </a:spcBef>
                <a:spcAft>
                  <a:spcPct val="0"/>
                </a:spcAft>
              </a:pPr>
              <a:t>57</a:t>
            </a:fld>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a:ln/>
        </p:spPr>
      </p:sp>
      <p:sp>
        <p:nvSpPr>
          <p:cNvPr id="6147" name="Notes Placeholder 2"/>
          <p:cNvSpPr>
            <a:spLocks noGrp="1"/>
          </p:cNvSpPr>
          <p:nvPr>
            <p:ph type="body" idx="1"/>
          </p:nvPr>
        </p:nvSpPr>
        <p:spPr>
          <a:noFill/>
          <a:ln/>
        </p:spPr>
        <p:txBody>
          <a:bodyPr/>
          <a:lstStyle/>
          <a:p>
            <a:r>
              <a:rPr lang="en-US" dirty="0" smtClean="0"/>
              <a:t>The Revised Science Standards and Model Curriculum document was adopted in March 2011. </a:t>
            </a:r>
          </a:p>
          <a:p>
            <a:endParaRPr lang="en-US" baseline="0" dirty="0" smtClean="0"/>
          </a:p>
          <a:p>
            <a:r>
              <a:rPr lang="en-US" dirty="0" smtClean="0"/>
              <a:t>It is important to become familiar with how to use the new document to develop rich classroom experiences in science.  There are numerous resources and strategies  provided to assist teachers as they develop lesson plans for their classroom.</a:t>
            </a:r>
          </a:p>
          <a:p>
            <a:endParaRPr lang="en-US" dirty="0" smtClean="0"/>
          </a:p>
          <a:p>
            <a:r>
              <a:rPr lang="en-US" dirty="0" smtClean="0"/>
              <a:t>This is one example of how this document can be used to support a 7</a:t>
            </a:r>
            <a:r>
              <a:rPr lang="en-US" baseline="30000" dirty="0" smtClean="0"/>
              <a:t>th</a:t>
            </a:r>
            <a:r>
              <a:rPr lang="en-US" dirty="0" smtClean="0"/>
              <a:t> grade science teacher. </a:t>
            </a:r>
          </a:p>
          <a:p>
            <a:endParaRPr lang="en-US" baseline="0" dirty="0" smtClean="0"/>
          </a:p>
          <a:p>
            <a:r>
              <a:rPr lang="en-US" baseline="0" dirty="0" smtClean="0"/>
              <a:t>Notes to Presenter:</a:t>
            </a:r>
          </a:p>
          <a:p>
            <a:r>
              <a:rPr lang="en-US" baseline="0" dirty="0" smtClean="0"/>
              <a:t>If you have internet, the web address is a link that takes you to the 7</a:t>
            </a:r>
            <a:r>
              <a:rPr lang="en-US" baseline="30000" dirty="0" smtClean="0"/>
              <a:t>th</a:t>
            </a:r>
            <a:r>
              <a:rPr lang="en-US" baseline="0" dirty="0" smtClean="0"/>
              <a:t> grade example that is on the website.  You will want to make sure you have speakers available to you so participants can hear the audio.  If the Internet is not available, Slides 58 – 65 are currently hidden and can be accessed so you can show the slides from the presentations.</a:t>
            </a:r>
          </a:p>
          <a:p>
            <a:endParaRPr lang="en-US" baseline="0" dirty="0" smtClean="0"/>
          </a:p>
          <a:p>
            <a:endParaRPr lang="en-US" baseline="0" dirty="0" smtClean="0"/>
          </a:p>
        </p:txBody>
      </p:sp>
      <p:sp>
        <p:nvSpPr>
          <p:cNvPr id="6148" name="Slide Number Placeholder 3"/>
          <p:cNvSpPr>
            <a:spLocks noGrp="1"/>
          </p:cNvSpPr>
          <p:nvPr>
            <p:ph type="sldNum" sz="quarter" idx="5"/>
          </p:nvPr>
        </p:nvSpPr>
        <p:spPr>
          <a:noFill/>
        </p:spPr>
        <p:txBody>
          <a:bodyPr/>
          <a:lstStyle/>
          <a:p>
            <a:fld id="{C1A70780-0E42-4D96-8ED1-71ADCAB031B3}" type="slidenum">
              <a:rPr lang="en-US" smtClean="0">
                <a:solidFill>
                  <a:prstClr val="black"/>
                </a:solidFill>
              </a:rPr>
              <a:pPr/>
              <a:t>58</a:t>
            </a:fld>
            <a:endParaRPr lang="en-US" smtClean="0">
              <a:solidFill>
                <a:prstClr val="black"/>
              </a:solidFill>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 a 7</a:t>
            </a:r>
            <a:r>
              <a:rPr lang="en-US" baseline="30000" dirty="0" smtClean="0"/>
              <a:t>th</a:t>
            </a:r>
            <a:r>
              <a:rPr lang="en-US" dirty="0" smtClean="0"/>
              <a:t> grade teacher, I am taking a look at all of the content statements for 7</a:t>
            </a:r>
            <a:r>
              <a:rPr lang="en-US" baseline="30000" dirty="0" smtClean="0"/>
              <a:t>th</a:t>
            </a:r>
            <a:r>
              <a:rPr lang="en-US" dirty="0" smtClean="0"/>
              <a:t> grade.  They are all on one page so that I can clearly see the outline of what needs to be taught in 7</a:t>
            </a:r>
            <a:r>
              <a:rPr lang="en-US" baseline="30000" dirty="0" smtClean="0"/>
              <a:t>th</a:t>
            </a:r>
            <a:r>
              <a:rPr lang="en-US" dirty="0" smtClean="0"/>
              <a:t> grade.  </a:t>
            </a:r>
          </a:p>
          <a:p>
            <a:endParaRPr lang="en-US" dirty="0" smtClean="0"/>
          </a:p>
          <a:p>
            <a:r>
              <a:rPr lang="en-US" dirty="0" smtClean="0"/>
              <a:t>If I click on each statement, I am able to get the detail needed to teach the content.</a:t>
            </a:r>
          </a:p>
          <a:p>
            <a:endParaRPr lang="en-US" dirty="0" smtClean="0"/>
          </a:p>
          <a:p>
            <a:r>
              <a:rPr lang="en-US" dirty="0" smtClean="0"/>
              <a:t>In this example, there is one statement that I am really not sure about and want to get more information and maybe some ideas about how to teach that content at depth.</a:t>
            </a:r>
          </a:p>
          <a:p>
            <a:endParaRPr lang="en-US" dirty="0"/>
          </a:p>
          <a:p>
            <a:r>
              <a:rPr lang="en-US" dirty="0" smtClean="0"/>
              <a:t>So, I click on the statement and go to the next page…..</a:t>
            </a:r>
            <a:endParaRPr lang="en-US" dirty="0"/>
          </a:p>
        </p:txBody>
      </p:sp>
      <p:sp>
        <p:nvSpPr>
          <p:cNvPr id="4" name="Slide Number Placeholder 3"/>
          <p:cNvSpPr>
            <a:spLocks noGrp="1"/>
          </p:cNvSpPr>
          <p:nvPr>
            <p:ph type="sldNum" sz="quarter" idx="10"/>
          </p:nvPr>
        </p:nvSpPr>
        <p:spPr/>
        <p:txBody>
          <a:bodyPr/>
          <a:lstStyle/>
          <a:p>
            <a:fld id="{C014C818-8E41-498B-A433-9BFC01522169}" type="slidenum">
              <a:rPr lang="en-US" smtClean="0">
                <a:solidFill>
                  <a:prstClr val="black"/>
                </a:solidFill>
              </a:rPr>
              <a:pPr/>
              <a:t>59</a:t>
            </a:fld>
            <a:endParaRPr lang="en-US">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This information in this slide was taken from </a:t>
            </a:r>
            <a:r>
              <a:rPr lang="en-US" sz="1200" i="1" dirty="0" err="1" smtClean="0">
                <a:solidFill>
                  <a:schemeClr val="tx1">
                    <a:lumMod val="75000"/>
                    <a:lumOff val="25000"/>
                  </a:schemeClr>
                </a:solidFill>
              </a:rPr>
              <a:t>Carnevale</a:t>
            </a:r>
            <a:r>
              <a:rPr lang="en-US" sz="1200" i="1" dirty="0" smtClean="0">
                <a:solidFill>
                  <a:schemeClr val="tx1">
                    <a:lumMod val="75000"/>
                    <a:lumOff val="25000"/>
                  </a:schemeClr>
                </a:solidFill>
              </a:rPr>
              <a:t>, Anthony P., Nicole Smith, and Jeff </a:t>
            </a:r>
            <a:r>
              <a:rPr lang="en-US" sz="1200" i="1" dirty="0" err="1" smtClean="0">
                <a:solidFill>
                  <a:schemeClr val="tx1">
                    <a:lumMod val="75000"/>
                    <a:lumOff val="25000"/>
                  </a:schemeClr>
                </a:solidFill>
              </a:rPr>
              <a:t>Strohl</a:t>
            </a:r>
            <a:r>
              <a:rPr lang="en-US" sz="1200" i="1" dirty="0" smtClean="0">
                <a:solidFill>
                  <a:schemeClr val="tx1">
                    <a:lumMod val="75000"/>
                    <a:lumOff val="25000"/>
                  </a:schemeClr>
                </a:solidFill>
              </a:rPr>
              <a:t>, “Help Wanted: Projections of Jobs and Education Requirements Through 2018”, Georgetown Center on Education and the Workforce, 2010.</a:t>
            </a:r>
          </a:p>
          <a:p>
            <a:endParaRPr lang="en-US" sz="1200" i="1" baseline="0" dirty="0" smtClean="0">
              <a:solidFill>
                <a:schemeClr val="tx1">
                  <a:lumMod val="75000"/>
                  <a:lumOff val="25000"/>
                </a:schemeClr>
              </a:solidFill>
            </a:endParaRPr>
          </a:p>
          <a:p>
            <a:r>
              <a:rPr lang="en-US" sz="1200" i="0" baseline="0" dirty="0" smtClean="0">
                <a:solidFill>
                  <a:schemeClr val="tx1">
                    <a:lumMod val="75000"/>
                    <a:lumOff val="25000"/>
                  </a:schemeClr>
                </a:solidFill>
              </a:rPr>
              <a:t>While the original article breaks down the categories of “college required” and “no college required” into more detailed categories (i.e. some college, associates, bachelors, masters, </a:t>
            </a:r>
            <a:r>
              <a:rPr lang="en-US" sz="1200" i="0" baseline="0" dirty="0" err="1" smtClean="0">
                <a:solidFill>
                  <a:schemeClr val="tx1">
                    <a:lumMod val="75000"/>
                    <a:lumOff val="25000"/>
                  </a:schemeClr>
                </a:solidFill>
              </a:rPr>
              <a:t>etc</a:t>
            </a:r>
            <a:r>
              <a:rPr lang="en-US" sz="1200" i="0" baseline="0" dirty="0" smtClean="0">
                <a:solidFill>
                  <a:schemeClr val="tx1">
                    <a:lumMod val="75000"/>
                    <a:lumOff val="25000"/>
                  </a:schemeClr>
                </a:solidFill>
              </a:rPr>
              <a:t> vs. high school dropouts and high school graduates), we have simplified it to communicate the point that most careers today and in the future will require additional postsecondary training and education.  This is why it is so critically important to prepare our students to be college- and career-ready.  </a:t>
            </a:r>
            <a:endParaRPr lang="en-US" i="0" baseline="0" dirty="0" smtClean="0"/>
          </a:p>
        </p:txBody>
      </p:sp>
      <p:sp>
        <p:nvSpPr>
          <p:cNvPr id="4" name="Slide Number Placeholder 3"/>
          <p:cNvSpPr>
            <a:spLocks noGrp="1"/>
          </p:cNvSpPr>
          <p:nvPr>
            <p:ph type="sldNum" sz="quarter" idx="10"/>
          </p:nvPr>
        </p:nvSpPr>
        <p:spPr/>
        <p:txBody>
          <a:bodyPr/>
          <a:lstStyle/>
          <a:p>
            <a:fld id="{B860BF9C-0106-4B00-B1BC-6BC023C1FD77}" type="slidenum">
              <a:rPr lang="en-US" smtClean="0">
                <a:solidFill>
                  <a:prstClr val="black"/>
                </a:solidFill>
              </a:rPr>
              <a:pPr/>
              <a:t>6</a:t>
            </a:fld>
            <a:endParaRPr lang="en-US">
              <a:solidFill>
                <a:prstClr val="black"/>
              </a:solidFill>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On this page,  I am looking at the detailed section for this particular content statement.   I see the original statement and a description of the statement (below the bolded statement). </a:t>
            </a:r>
          </a:p>
          <a:p>
            <a:endParaRPr lang="en-US" dirty="0"/>
          </a:p>
          <a:p>
            <a:r>
              <a:rPr lang="en-US" dirty="0" smtClean="0"/>
              <a:t>Next I look at the content elaboration section.  Here I see a section that outlines what a student should know coming in to 7</a:t>
            </a:r>
            <a:r>
              <a:rPr lang="en-US" baseline="30000" dirty="0" smtClean="0"/>
              <a:t>th</a:t>
            </a:r>
            <a:r>
              <a:rPr lang="en-US" dirty="0" smtClean="0"/>
              <a:t> grade, what they will learn about after 7</a:t>
            </a:r>
            <a:r>
              <a:rPr lang="en-US" baseline="30000" dirty="0" smtClean="0"/>
              <a:t>th</a:t>
            </a:r>
            <a:r>
              <a:rPr lang="en-US" dirty="0" smtClean="0"/>
              <a:t> grade, and exactly what is included in the 7</a:t>
            </a:r>
            <a:r>
              <a:rPr lang="en-US" baseline="30000" dirty="0" smtClean="0"/>
              <a:t>th</a:t>
            </a:r>
            <a:r>
              <a:rPr lang="en-US" dirty="0" smtClean="0"/>
              <a:t> grade for this content statement.  This provides the content limits for the 7</a:t>
            </a:r>
            <a:r>
              <a:rPr lang="en-US" baseline="30000" dirty="0" smtClean="0"/>
              <a:t>th</a:t>
            </a:r>
            <a:r>
              <a:rPr lang="en-US" dirty="0" smtClean="0"/>
              <a:t> grade level.</a:t>
            </a:r>
          </a:p>
          <a:p>
            <a:endParaRPr lang="en-US" dirty="0"/>
          </a:p>
          <a:p>
            <a:r>
              <a:rPr lang="en-US" dirty="0" smtClean="0"/>
              <a:t>So, now I know what to teach and the depth at which to teach it, but I need to see some examples of what this could look like in an inquiry-based classroom.</a:t>
            </a:r>
            <a:endParaRPr lang="en-US" dirty="0"/>
          </a:p>
        </p:txBody>
      </p:sp>
      <p:sp>
        <p:nvSpPr>
          <p:cNvPr id="4" name="Slide Number Placeholder 3"/>
          <p:cNvSpPr>
            <a:spLocks noGrp="1"/>
          </p:cNvSpPr>
          <p:nvPr>
            <p:ph type="sldNum" sz="quarter" idx="10"/>
          </p:nvPr>
        </p:nvSpPr>
        <p:spPr/>
        <p:txBody>
          <a:bodyPr/>
          <a:lstStyle/>
          <a:p>
            <a:fld id="{C014C818-8E41-498B-A433-9BFC01522169}" type="slidenum">
              <a:rPr lang="en-US" smtClean="0">
                <a:solidFill>
                  <a:prstClr val="black"/>
                </a:solidFill>
              </a:rPr>
              <a:pPr/>
              <a:t>60</a:t>
            </a:fld>
            <a:endParaRPr lang="en-US">
              <a:solidFill>
                <a:prstClr val="black"/>
              </a:solidFill>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So, now I am looking at the Visions into Practice section.  This section provides ideas for projects and investigations  that can be used in the classroom.  All of the links are “clickable”.  I see icons that identify which ideas are related to technology, environmental literacy, and/or 21</a:t>
            </a:r>
            <a:r>
              <a:rPr lang="en-US" baseline="30000" dirty="0" smtClean="0"/>
              <a:t>st</a:t>
            </a:r>
            <a:r>
              <a:rPr lang="en-US" dirty="0" smtClean="0"/>
              <a:t> century skills.</a:t>
            </a:r>
          </a:p>
          <a:p>
            <a:endParaRPr lang="en-US" dirty="0"/>
          </a:p>
          <a:p>
            <a:r>
              <a:rPr lang="en-US" dirty="0" smtClean="0"/>
              <a:t>I am interested in the first project/idea about drifter buoys.  I am not really familiar with this topic and how it could work </a:t>
            </a:r>
            <a:r>
              <a:rPr lang="en-US" dirty="0"/>
              <a:t> </a:t>
            </a:r>
            <a:r>
              <a:rPr lang="en-US" dirty="0" smtClean="0"/>
              <a:t>for my students, so I click on the first link  (transmit </a:t>
            </a:r>
            <a:r>
              <a:rPr lang="en-US" dirty="0"/>
              <a:t>d</a:t>
            </a:r>
            <a:r>
              <a:rPr lang="en-US" dirty="0" smtClean="0"/>
              <a:t>ata) to see how drifter buoys actually work.  </a:t>
            </a:r>
          </a:p>
          <a:p>
            <a:endParaRPr lang="en-US" dirty="0"/>
          </a:p>
          <a:p>
            <a:r>
              <a:rPr lang="en-US" dirty="0" smtClean="0"/>
              <a:t>Once I see how the buoys work, I can see that each student can be assigned a buoy and collect specific data from the buoy.  This can be used to collect temperature, barometric pressure, or buoy movement over time.  Students can generate maps that show current patterns and velocities as they relate to temperature changes, so students can see the relationship between climate and current.  The best part is that it is based upon real data that the student is analyzing and conclusions are based upon the analysis of data.</a:t>
            </a:r>
          </a:p>
          <a:p>
            <a:endParaRPr lang="en-US" dirty="0"/>
          </a:p>
          <a:p>
            <a:r>
              <a:rPr lang="en-US" dirty="0" smtClean="0"/>
              <a:t>I can see that students can actually make their own buoys and collect similar data in local water systems.  Students can engineer, design, and test their own buoy using simple, everyday materials.</a:t>
            </a:r>
          </a:p>
          <a:p>
            <a:endParaRPr lang="en-US" dirty="0"/>
          </a:p>
          <a:p>
            <a:r>
              <a:rPr lang="en-US" dirty="0" smtClean="0"/>
              <a:t>I also see areas where I can access Ohio data to compare to my class data.  This can be a way to connect students to Ohio and real data.</a:t>
            </a:r>
            <a:endParaRPr lang="en-US" dirty="0"/>
          </a:p>
        </p:txBody>
      </p:sp>
      <p:sp>
        <p:nvSpPr>
          <p:cNvPr id="4" name="Slide Number Placeholder 3"/>
          <p:cNvSpPr>
            <a:spLocks noGrp="1"/>
          </p:cNvSpPr>
          <p:nvPr>
            <p:ph type="sldNum" sz="quarter" idx="10"/>
          </p:nvPr>
        </p:nvSpPr>
        <p:spPr/>
        <p:txBody>
          <a:bodyPr/>
          <a:lstStyle/>
          <a:p>
            <a:fld id="{C014C818-8E41-498B-A433-9BFC01522169}" type="slidenum">
              <a:rPr lang="en-US" smtClean="0">
                <a:solidFill>
                  <a:prstClr val="black"/>
                </a:solidFill>
              </a:rPr>
              <a:pPr/>
              <a:t>61</a:t>
            </a:fld>
            <a:endParaRPr lang="en-US" dirty="0">
              <a:solidFill>
                <a:prstClr val="black"/>
              </a:solidFill>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On</a:t>
            </a:r>
            <a:r>
              <a:rPr lang="en-US" baseline="0" dirty="0" smtClean="0"/>
              <a:t> this page, I can see other (alternate)  strategies and ideas, in case I want to try another project or integrate with other science strands or content areas.  I see ways of using everyday materials to make buoys</a:t>
            </a:r>
            <a:r>
              <a:rPr lang="en-US" dirty="0" smtClean="0"/>
              <a:t>, science competitions that my students can take part in, and support information to learn more about buoys, ocean currents and global climate.</a:t>
            </a:r>
            <a:endParaRPr lang="en-US" baseline="0" dirty="0" smtClean="0"/>
          </a:p>
          <a:p>
            <a:endParaRPr lang="en-US" dirty="0" smtClean="0"/>
          </a:p>
          <a:p>
            <a:r>
              <a:rPr lang="en-US" baseline="0" dirty="0" smtClean="0"/>
              <a:t>Next, I am able to see ideas for integrating this topic with other science disciplines (such as life science and physical science) </a:t>
            </a:r>
            <a:r>
              <a:rPr lang="en-US" dirty="0" smtClean="0"/>
              <a:t>and other content areas.  I can see the example (found on the next slide) of an Eye of Integration for </a:t>
            </a:r>
            <a:r>
              <a:rPr lang="en-US" baseline="0" dirty="0" smtClean="0"/>
              <a:t>“ocean currents”  with actual connections to other content areas.  I can use this to develop connections with my 7</a:t>
            </a:r>
            <a:r>
              <a:rPr lang="en-US" baseline="30000" dirty="0" smtClean="0"/>
              <a:t>th</a:t>
            </a:r>
            <a:r>
              <a:rPr lang="en-US" dirty="0" smtClean="0"/>
              <a:t> grade teacher team.</a:t>
            </a:r>
            <a:endParaRPr lang="en-US" dirty="0"/>
          </a:p>
        </p:txBody>
      </p:sp>
      <p:sp>
        <p:nvSpPr>
          <p:cNvPr id="4" name="Slide Number Placeholder 3"/>
          <p:cNvSpPr>
            <a:spLocks noGrp="1"/>
          </p:cNvSpPr>
          <p:nvPr>
            <p:ph type="sldNum" sz="quarter" idx="10"/>
          </p:nvPr>
        </p:nvSpPr>
        <p:spPr/>
        <p:txBody>
          <a:bodyPr/>
          <a:lstStyle/>
          <a:p>
            <a:fld id="{C014C818-8E41-498B-A433-9BFC01522169}" type="slidenum">
              <a:rPr lang="en-US" smtClean="0">
                <a:solidFill>
                  <a:prstClr val="black"/>
                </a:solidFill>
              </a:rPr>
              <a:pPr/>
              <a:t>62</a:t>
            </a:fld>
            <a:endParaRPr lang="en-US">
              <a:solidFill>
                <a:prstClr val="black"/>
              </a:solidFill>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The Eye of Integration is a tool that was developed to encourage</a:t>
            </a:r>
            <a:r>
              <a:rPr lang="en-US" baseline="0" dirty="0" smtClean="0"/>
              <a:t> depth, rigor, and relevancy in Ohio classrooms.  A 7</a:t>
            </a:r>
            <a:r>
              <a:rPr lang="en-US" baseline="30000" dirty="0" smtClean="0"/>
              <a:t>th</a:t>
            </a:r>
            <a:r>
              <a:rPr lang="en-US" baseline="0" dirty="0" smtClean="0"/>
              <a:t> grade example is provided, but </a:t>
            </a:r>
            <a:r>
              <a:rPr lang="en-US" b="1" baseline="0" dirty="0" smtClean="0"/>
              <a:t>ODE encourages teacher teams to work on developing their own Eye of Integration </a:t>
            </a:r>
            <a:r>
              <a:rPr lang="en-US" baseline="0" dirty="0" smtClean="0"/>
              <a:t>for specific projects or questions within their curriculum.</a:t>
            </a:r>
          </a:p>
          <a:p>
            <a:endParaRPr lang="en-US" baseline="0" dirty="0" smtClean="0"/>
          </a:p>
          <a:p>
            <a:r>
              <a:rPr lang="en-US" b="1" baseline="0" dirty="0" smtClean="0"/>
              <a:t>Starting at the center of the Eye [click to the next slide]</a:t>
            </a:r>
            <a:r>
              <a:rPr lang="en-US" baseline="0" dirty="0" smtClean="0"/>
              <a:t>, teachers need to choose a topic/essential question/big idea that is to be explored.  Each science topic should focus on “real world applications, environmental literacy, engineering and global connections”.  </a:t>
            </a:r>
            <a:r>
              <a:rPr lang="en-US" i="1" baseline="0" dirty="0" smtClean="0"/>
              <a:t>The idea is to make the topic meaningful and relevant for each student.</a:t>
            </a:r>
            <a:r>
              <a:rPr lang="en-US" i="1" dirty="0" smtClean="0"/>
              <a:t> </a:t>
            </a:r>
          </a:p>
          <a:p>
            <a:endParaRPr lang="en-US" dirty="0" smtClean="0"/>
          </a:p>
          <a:p>
            <a:r>
              <a:rPr lang="en-US" b="1" dirty="0" smtClean="0"/>
              <a:t>The</a:t>
            </a:r>
            <a:r>
              <a:rPr lang="en-US" b="1" baseline="0" dirty="0" smtClean="0"/>
              <a:t> shaded section of the Eye represents the “universal skills” which include the 21</a:t>
            </a:r>
            <a:r>
              <a:rPr lang="en-US" b="1" baseline="30000" dirty="0" smtClean="0"/>
              <a:t>st</a:t>
            </a:r>
            <a:r>
              <a:rPr lang="en-US" b="1" baseline="0" dirty="0" smtClean="0"/>
              <a:t> Century skills</a:t>
            </a:r>
            <a:r>
              <a:rPr lang="en-US" baseline="0" dirty="0" smtClean="0"/>
              <a:t>.  These skills encourage students to develop ways to manage projects, effectively communicate (orally and in writing), work with other students, and to think critically in order to solve problems.  These skills teach students how to manage their own learning and also prepares them for college and career.</a:t>
            </a:r>
          </a:p>
          <a:p>
            <a:endParaRPr lang="en-US" baseline="0" dirty="0" smtClean="0"/>
          </a:p>
          <a:p>
            <a:r>
              <a:rPr lang="en-US" b="1" baseline="0" dirty="0" smtClean="0"/>
              <a:t>The other sections of the Eye represent content areas that can be connected to the topic in a meaningful way</a:t>
            </a:r>
            <a:r>
              <a:rPr lang="en-US" baseline="0" dirty="0" smtClean="0"/>
              <a:t>.  It is important to align the ideas to the grade level standards for each to ensure grade appropriate suggestions in each area.  Interdisciplinary connections can help students find meaning in a subject that may not interest them on the surface.  For example, a student may be interested in literature rather than science.  Providing a connection between literature and science (learning science through literature) may help provide relevancy for that student.</a:t>
            </a:r>
          </a:p>
        </p:txBody>
      </p:sp>
      <p:sp>
        <p:nvSpPr>
          <p:cNvPr id="4" name="Slide Number Placeholder 3"/>
          <p:cNvSpPr>
            <a:spLocks noGrp="1"/>
          </p:cNvSpPr>
          <p:nvPr>
            <p:ph type="sldNum" sz="quarter" idx="10"/>
          </p:nvPr>
        </p:nvSpPr>
        <p:spPr/>
        <p:txBody>
          <a:bodyPr/>
          <a:lstStyle/>
          <a:p>
            <a:fld id="{057F6645-0A97-4AEE-ADB9-303932237145}" type="slidenum">
              <a:rPr lang="en-US" smtClean="0">
                <a:solidFill>
                  <a:prstClr val="black"/>
                </a:solidFill>
              </a:rPr>
              <a:pPr/>
              <a:t>63</a:t>
            </a:fld>
            <a:endParaRPr lang="en-US">
              <a:solidFill>
                <a:prstClr val="black"/>
              </a:solidFill>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Looking at the Eye of Integration example, I can see ways of connecting this topic (Ocean Currents) with  other content areas to make the experience more meaningful for students.  Science should not be taught in isolation, and for many students , seeing the actual connection to the real world can deepen understanding and add relevancy.  It helps to demonstrate the importance of what they are learning in the science classroom.</a:t>
            </a:r>
          </a:p>
          <a:p>
            <a:endParaRPr lang="en-US" dirty="0" smtClean="0"/>
          </a:p>
          <a:p>
            <a:r>
              <a:rPr lang="en-US" dirty="0" smtClean="0"/>
              <a:t>I am also able to see how 21</a:t>
            </a:r>
            <a:r>
              <a:rPr lang="en-US" baseline="30000" dirty="0" smtClean="0"/>
              <a:t>st</a:t>
            </a:r>
            <a:r>
              <a:rPr lang="en-US" dirty="0" smtClean="0"/>
              <a:t> Century Skills fit in to the content to ensure that my students are developing the skills needed in all areas (such as research, problem-solving, collaboration, and critical thinking).</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C014C818-8E41-498B-A433-9BFC01522169}" type="slidenum">
              <a:rPr lang="en-US" smtClean="0">
                <a:solidFill>
                  <a:prstClr val="black"/>
                </a:solidFill>
              </a:rPr>
              <a:pPr/>
              <a:t>64</a:t>
            </a:fld>
            <a:endParaRPr lang="en-US">
              <a:solidFill>
                <a:prstClr val="black"/>
              </a:solidFill>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section lists misconceptions that students may have and ways to overcome those misconceptions.   By researching these common misconceptions</a:t>
            </a:r>
            <a:r>
              <a:rPr lang="en-US" baseline="0" dirty="0" smtClean="0"/>
              <a:t> for this content, I am able to prepare activities and investigations ahead of time to help my students relearn the content.  </a:t>
            </a:r>
          </a:p>
          <a:p>
            <a:endParaRPr lang="en-US" dirty="0" smtClean="0"/>
          </a:p>
          <a:p>
            <a:r>
              <a:rPr lang="en-US" baseline="0" dirty="0" smtClean="0"/>
              <a:t>I am also able to find information for diverse learners that may be part of my classroom.  </a:t>
            </a:r>
            <a:endParaRPr lang="en-US" dirty="0"/>
          </a:p>
        </p:txBody>
      </p:sp>
      <p:sp>
        <p:nvSpPr>
          <p:cNvPr id="4" name="Slide Number Placeholder 3"/>
          <p:cNvSpPr>
            <a:spLocks noGrp="1"/>
          </p:cNvSpPr>
          <p:nvPr>
            <p:ph type="sldNum" sz="quarter" idx="10"/>
          </p:nvPr>
        </p:nvSpPr>
        <p:spPr/>
        <p:txBody>
          <a:bodyPr/>
          <a:lstStyle/>
          <a:p>
            <a:fld id="{C014C818-8E41-498B-A433-9BFC01522169}" type="slidenum">
              <a:rPr lang="en-US" smtClean="0">
                <a:solidFill>
                  <a:prstClr val="black"/>
                </a:solidFill>
              </a:rPr>
              <a:pPr/>
              <a:t>65</a:t>
            </a:fld>
            <a:endParaRPr lang="en-US">
              <a:solidFill>
                <a:prstClr val="black"/>
              </a:solidFill>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just"/>
            <a:r>
              <a:rPr lang="en-US" b="0" dirty="0" smtClean="0"/>
              <a:t>Between schools and even within schools there are wide variations in the quality of the curriculum and instruction that is provided to different students.  </a:t>
            </a:r>
          </a:p>
          <a:p>
            <a:pPr algn="just"/>
            <a:endParaRPr lang="en-US" b="0" dirty="0" smtClean="0"/>
          </a:p>
          <a:p>
            <a:pPr algn="just"/>
            <a:r>
              <a:rPr lang="en-US" b="0" dirty="0" smtClean="0"/>
              <a:t>How can we work together to close this gap?  We need to design programs so that high-quality grade-level curriculum is provided to all students.  We need to take seriously the question of who teaches which students.  And teachers need to work together to help improve instruction in all classrooms.  </a:t>
            </a:r>
          </a:p>
          <a:p>
            <a:endParaRPr lang="en-US" b="0" dirty="0" smtClean="0"/>
          </a:p>
          <a:p>
            <a:r>
              <a:rPr lang="en-US" b="0" dirty="0" smtClean="0"/>
              <a:t>Instruction gap, not achievement gap</a:t>
            </a:r>
          </a:p>
          <a:p>
            <a:endParaRPr lang="en-US" b="0" dirty="0" smtClean="0"/>
          </a:p>
          <a:p>
            <a:pPr algn="just"/>
            <a:r>
              <a:rPr lang="en-US" b="0" dirty="0" smtClean="0"/>
              <a:t>So how can we reduce the discrepancies in instructional quality within and among schools?</a:t>
            </a:r>
          </a:p>
          <a:p>
            <a:pPr algn="just"/>
            <a:endParaRPr lang="en-US" b="0" dirty="0" smtClean="0"/>
          </a:p>
          <a:p>
            <a:pPr algn="ctr"/>
            <a:r>
              <a:rPr lang="en-US" b="0" i="1" u="sng" dirty="0" smtClean="0"/>
              <a:t>Increase the mean and reduce the variance</a:t>
            </a:r>
          </a:p>
          <a:p>
            <a:pPr algn="just"/>
            <a:endParaRPr lang="en-US" b="0" i="1" dirty="0" smtClean="0"/>
          </a:p>
          <a:p>
            <a:pPr algn="just"/>
            <a:r>
              <a:rPr lang="en-US" b="0" dirty="0" smtClean="0"/>
              <a:t>Most schools today are not set up to promote and support instructional improvement.  Instead, teachers are expected to figure it all out on their own with their doors shut.  </a:t>
            </a:r>
          </a:p>
          <a:p>
            <a:pPr algn="just"/>
            <a:endParaRPr lang="en-US" b="0" dirty="0" smtClean="0"/>
          </a:p>
          <a:p>
            <a:pPr algn="just"/>
            <a:r>
              <a:rPr lang="en-US" b="0" dirty="0" smtClean="0"/>
              <a:t>How can harness the expertise of our best teachers? All teachers need to take responsibility for all students.  And professional learning communities should work together with a common goal:  reaching more students more of the time.  </a:t>
            </a:r>
            <a:endParaRPr lang="en-US" b="0" i="1" dirty="0" smtClean="0"/>
          </a:p>
          <a:p>
            <a:endParaRPr lang="en-US" dirty="0"/>
          </a:p>
        </p:txBody>
      </p:sp>
      <p:sp>
        <p:nvSpPr>
          <p:cNvPr id="4" name="Slide Number Placeholder 3"/>
          <p:cNvSpPr>
            <a:spLocks noGrp="1"/>
          </p:cNvSpPr>
          <p:nvPr>
            <p:ph type="sldNum" sz="quarter" idx="10"/>
          </p:nvPr>
        </p:nvSpPr>
        <p:spPr/>
        <p:txBody>
          <a:bodyPr/>
          <a:lstStyle/>
          <a:p>
            <a:fld id="{4C7E7504-6591-431B-99A0-8E8E1F353EBD}" type="slidenum">
              <a:rPr lang="en-US" smtClean="0">
                <a:solidFill>
                  <a:prstClr val="black"/>
                </a:solidFill>
              </a:rPr>
              <a:pPr/>
              <a:t>66</a:t>
            </a:fld>
            <a:endParaRPr lang="en-US">
              <a:solidFill>
                <a:prstClr val="black"/>
              </a:solidFill>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3" name="Slide Image Placeholder 1"/>
          <p:cNvSpPr>
            <a:spLocks noGrp="1" noRot="1" noChangeAspect="1" noTextEdit="1"/>
          </p:cNvSpPr>
          <p:nvPr>
            <p:ph type="sldImg"/>
          </p:nvPr>
        </p:nvSpPr>
        <p:spPr bwMode="auto">
          <a:noFill/>
          <a:ln>
            <a:solidFill>
              <a:srgbClr val="000000"/>
            </a:solidFill>
            <a:miter lim="800000"/>
            <a:headEnd/>
            <a:tailEnd/>
          </a:ln>
        </p:spPr>
      </p:sp>
      <p:sp>
        <p:nvSpPr>
          <p:cNvPr id="29491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z="1400" b="1" dirty="0"/>
          </a:p>
          <a:p>
            <a:pPr>
              <a:spcBef>
                <a:spcPct val="0"/>
              </a:spcBef>
            </a:pPr>
            <a:r>
              <a:rPr lang="en-US" sz="1400" b="0" dirty="0"/>
              <a:t>The K – 8 Comparative Analysis document is a newly created document that briefly outlined changes that are made for each grade level.  We have provided you with a draft copy in today’s handouts.  Once the document is finalized, it will be available for download on the Science ODE page.</a:t>
            </a:r>
          </a:p>
          <a:p>
            <a:pPr>
              <a:spcBef>
                <a:spcPct val="0"/>
              </a:spcBef>
            </a:pPr>
            <a:endParaRPr lang="en-US" dirty="0" smtClean="0"/>
          </a:p>
        </p:txBody>
      </p:sp>
      <p:sp>
        <p:nvSpPr>
          <p:cNvPr id="29491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0508B85-9139-49A5-BA83-E9793B326247}" type="slidenum">
              <a:rPr lang="en-US">
                <a:solidFill>
                  <a:prstClr val="black"/>
                </a:solidFill>
              </a:rPr>
              <a:pPr/>
              <a:t>67</a:t>
            </a:fld>
            <a:endParaRPr lang="en-US">
              <a:solidFill>
                <a:prstClr val="black"/>
              </a:solidFill>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Comparative Analysis Document for Grade 4</a:t>
            </a:r>
          </a:p>
          <a:p>
            <a:pPr marL="457200" marR="0" lvl="1" indent="0" algn="l" defTabSz="914400" rtl="0" eaLnBrk="1" fontAlgn="auto" latinLnBrk="0" hangingPunct="1">
              <a:lnSpc>
                <a:spcPct val="100000"/>
              </a:lnSpc>
              <a:spcBef>
                <a:spcPct val="0"/>
              </a:spcBef>
              <a:spcAft>
                <a:spcPts val="0"/>
              </a:spcAft>
              <a:buClrTx/>
              <a:buSzTx/>
              <a:buFontTx/>
              <a:buChar char="•"/>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The first column gives information that will no longer be taught in this grade and where it has moved to.  Some items, like chemical and physical change are no longer emphasized and have just been removed.  (Changes in real life occur on a continuum and usually have components of both chemical and physical changes)</a:t>
            </a:r>
          </a:p>
          <a:p>
            <a:pPr marL="457200" marR="0" lvl="1" indent="0" algn="l" defTabSz="914400" rtl="0" eaLnBrk="1" fontAlgn="auto" latinLnBrk="0" hangingPunct="1">
              <a:lnSpc>
                <a:spcPct val="100000"/>
              </a:lnSpc>
              <a:spcBef>
                <a:spcPct val="0"/>
              </a:spcBef>
              <a:spcAft>
                <a:spcPts val="0"/>
              </a:spcAft>
              <a:buClrTx/>
              <a:buSzTx/>
              <a:buFontTx/>
              <a:buChar char="•"/>
              <a:tabLst/>
              <a:defRPr/>
            </a:pPr>
            <a:endParaRPr kumimoji="0" lang="en-US" sz="1400" b="0" i="0" u="none" strike="noStrike" kern="1200" cap="none" spc="0" normalizeH="0" baseline="0" noProof="0" dirty="0" smtClean="0">
              <a:ln>
                <a:noFill/>
              </a:ln>
              <a:solidFill>
                <a:prstClr val="black"/>
              </a:solidFill>
              <a:effectLst/>
              <a:uLnTx/>
              <a:uFillTx/>
              <a:latin typeface="+mn-lt"/>
              <a:ea typeface="+mn-ea"/>
              <a:cs typeface="+mn-cs"/>
            </a:endParaRPr>
          </a:p>
          <a:p>
            <a:pPr marL="457200" marR="0" lvl="1" indent="0" algn="l" defTabSz="914400" rtl="0" eaLnBrk="1" fontAlgn="auto" latinLnBrk="0" hangingPunct="1">
              <a:lnSpc>
                <a:spcPct val="100000"/>
              </a:lnSpc>
              <a:spcBef>
                <a:spcPct val="0"/>
              </a:spcBef>
              <a:spcAft>
                <a:spcPts val="0"/>
              </a:spcAft>
              <a:buClrTx/>
              <a:buSzTx/>
              <a:buFontTx/>
              <a:buChar char="•"/>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The last column gives information that has been added to the grade level and where it has been moved from.  Some content may be new and was not present in the 2002 standards</a:t>
            </a:r>
          </a:p>
          <a:p>
            <a:pPr marL="457200" marR="0" lvl="1" indent="0" algn="l" defTabSz="914400" rtl="0" eaLnBrk="1" fontAlgn="auto" latinLnBrk="0" hangingPunct="1">
              <a:lnSpc>
                <a:spcPct val="100000"/>
              </a:lnSpc>
              <a:spcBef>
                <a:spcPct val="0"/>
              </a:spcBef>
              <a:spcAft>
                <a:spcPts val="0"/>
              </a:spcAft>
              <a:buClrTx/>
              <a:buSzTx/>
              <a:buFontTx/>
              <a:buChar char="•"/>
              <a:tabLst/>
              <a:defRPr/>
            </a:pPr>
            <a:endParaRPr kumimoji="0" lang="en-US" sz="1400" b="0" i="0" u="none" strike="noStrike" kern="1200" cap="none" spc="0" normalizeH="0" baseline="0" noProof="0" dirty="0" smtClean="0">
              <a:ln>
                <a:noFill/>
              </a:ln>
              <a:solidFill>
                <a:prstClr val="black"/>
              </a:solidFill>
              <a:effectLst/>
              <a:uLnTx/>
              <a:uFillTx/>
              <a:latin typeface="+mn-lt"/>
              <a:ea typeface="+mn-ea"/>
              <a:cs typeface="+mn-cs"/>
            </a:endParaRPr>
          </a:p>
          <a:p>
            <a:pPr marL="457200" marR="0" lvl="1" indent="0" algn="l" defTabSz="914400" rtl="0" eaLnBrk="1" fontAlgn="auto" latinLnBrk="0" hangingPunct="1">
              <a:lnSpc>
                <a:spcPct val="100000"/>
              </a:lnSpc>
              <a:spcBef>
                <a:spcPct val="0"/>
              </a:spcBef>
              <a:spcAft>
                <a:spcPts val="0"/>
              </a:spcAft>
              <a:buClrTx/>
              <a:buSzTx/>
              <a:buFontTx/>
              <a:buChar char="•"/>
              <a:tabLst/>
              <a:defRPr/>
            </a:pPr>
            <a:r>
              <a:rPr kumimoji="0" lang="en-US" sz="1400" b="0" i="0" u="none" strike="noStrike" kern="1200" cap="none" spc="0" normalizeH="0" baseline="0" noProof="0" dirty="0" smtClean="0">
                <a:ln>
                  <a:noFill/>
                </a:ln>
                <a:solidFill>
                  <a:prstClr val="black"/>
                </a:solidFill>
                <a:effectLst/>
                <a:uLnTx/>
                <a:uFillTx/>
                <a:latin typeface="+mn-lt"/>
                <a:ea typeface="+mn-ea"/>
                <a:cs typeface="+mn-cs"/>
              </a:rPr>
              <a:t>The middle column addresses the area of overlap between the 2002 and 2010 standards.  However, within this broad content area information has been added, expanded upon, or moved to a lower grade level.  The content elaborations must be studied carefully to determine the content limits for the topic.</a:t>
            </a:r>
          </a:p>
          <a:p>
            <a:pPr marL="457200" marR="0" lvl="1" indent="0" algn="l" defTabSz="914400" rtl="0" eaLnBrk="1" fontAlgn="auto" latinLnBrk="0" hangingPunct="1">
              <a:lnSpc>
                <a:spcPct val="100000"/>
              </a:lnSpc>
              <a:spcBef>
                <a:spcPct val="0"/>
              </a:spcBef>
              <a:spcAft>
                <a:spcPts val="0"/>
              </a:spcAft>
              <a:buClrTx/>
              <a:buSzTx/>
              <a:buFontTx/>
              <a:buChar char="•"/>
              <a:tabLst/>
              <a:defRPr/>
            </a:pPr>
            <a:endParaRPr kumimoji="0" lang="en-US" sz="1400" b="0" i="0" u="none" strike="noStrike" kern="1200" cap="none" spc="0" normalizeH="0" baseline="0" noProof="0" dirty="0" smtClean="0">
              <a:ln>
                <a:noFill/>
              </a:ln>
              <a:solidFill>
                <a:prstClr val="black"/>
              </a:solidFill>
              <a:effectLst/>
              <a:uLnTx/>
              <a:uFillTx/>
              <a:latin typeface="+mn-lt"/>
              <a:ea typeface="+mn-ea"/>
              <a:cs typeface="+mn-cs"/>
            </a:endParaRPr>
          </a:p>
          <a:p>
            <a:r>
              <a:rPr lang="en-US" b="1" dirty="0" smtClean="0"/>
              <a:t>Note for Facilitator if question come up about the Crosswalk</a:t>
            </a:r>
            <a:r>
              <a:rPr lang="en-US" b="1" baseline="0" dirty="0" smtClean="0"/>
              <a:t> released this spring</a:t>
            </a:r>
            <a:r>
              <a:rPr lang="en-US" b="1" dirty="0" smtClean="0"/>
              <a:t>:</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ODE recommends using this document to help teachers begin to see learning progressions, find specific content, and clearly see what is new to the grade, what is the same (but may be modified or taught at a deeper level), and what is no longer a focus at that grade.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2010 Revised Science State Crosswalk with 2002</a:t>
            </a:r>
            <a:r>
              <a:rPr lang="en-US" baseline="0" dirty="0" smtClean="0"/>
              <a:t> Science Standards was created to help identify how science content and skills are related in the two documents. The alignment occurs at the benchmark level and does not address the indicators. With that said, the focus of the content may vary from the 2002 document to the 2010 document. Some content is taught at the same grade level but the focus and rigor has been changed.  With the incorporation of the process skills with the content skills, grade appropriate examples are provided in the Model Curriculum to illustrate how to build critical thinking skills through classroom instruction.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C79544CF-C316-4005-9B0E-356E2BB34E4F}" type="slidenum">
              <a:rPr lang="en-US" smtClean="0">
                <a:solidFill>
                  <a:prstClr val="black"/>
                </a:solidFill>
              </a:rPr>
              <a:pPr/>
              <a:t>68</a:t>
            </a:fld>
            <a:endParaRPr lang="en-US">
              <a:solidFill>
                <a:prstClr val="black"/>
              </a:solidFill>
            </a:endParaRPr>
          </a:p>
        </p:txBody>
      </p:sp>
    </p:spTree>
    <p:extLst>
      <p:ext uri="{BB962C8B-B14F-4D97-AF65-F5344CB8AC3E}">
        <p14:creationId xmlns:p14="http://schemas.microsoft.com/office/powerpoint/2010/main" val="369103027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a:ln/>
        </p:spPr>
      </p:sp>
      <p:sp>
        <p:nvSpPr>
          <p:cNvPr id="29699" name="Notes Placeholder 2"/>
          <p:cNvSpPr>
            <a:spLocks noGrp="1"/>
          </p:cNvSpPr>
          <p:nvPr>
            <p:ph type="body" idx="1"/>
          </p:nvPr>
        </p:nvSpPr>
        <p:spPr>
          <a:noFill/>
          <a:ln/>
        </p:spPr>
        <p:txBody>
          <a:bodyPr/>
          <a:lstStyle/>
          <a:p>
            <a:r>
              <a:rPr lang="en-US" dirty="0" smtClean="0"/>
              <a:t>You have seen some of this before, refresher</a:t>
            </a:r>
          </a:p>
          <a:p>
            <a:pPr algn="just"/>
            <a:r>
              <a:rPr lang="en-US" b="1" dirty="0" smtClean="0"/>
              <a:t>The combined documents (standards and model curriculum) are designed to be used together.  </a:t>
            </a:r>
          </a:p>
          <a:p>
            <a:pPr algn="just"/>
            <a:r>
              <a:rPr lang="en-US" b="1" dirty="0" smtClean="0"/>
              <a:t>Science content cannot be taught in isolation.  </a:t>
            </a:r>
          </a:p>
          <a:p>
            <a:pPr algn="just"/>
            <a:r>
              <a:rPr lang="en-US" b="1" dirty="0" smtClean="0"/>
              <a:t>Science content must be taught with science processes and applications.</a:t>
            </a:r>
          </a:p>
          <a:p>
            <a:pPr algn="just"/>
            <a:endParaRPr lang="en-US" b="1" dirty="0" smtClean="0"/>
          </a:p>
          <a:p>
            <a:pPr algn="just"/>
            <a:r>
              <a:rPr lang="en-US" b="1" dirty="0" smtClean="0"/>
              <a:t>Technology, engineering, and the environment (nature) are vehicles in which science can be applied and made relevant.  </a:t>
            </a:r>
          </a:p>
          <a:p>
            <a:pPr algn="just"/>
            <a:r>
              <a:rPr lang="en-US" b="1" dirty="0" smtClean="0"/>
              <a:t>It is essential that what is being learned in the classroom is applied to the real world, so students can connect science to the world around them.</a:t>
            </a:r>
          </a:p>
          <a:p>
            <a:pPr algn="just"/>
            <a:endParaRPr lang="en-US" b="1" dirty="0" smtClean="0"/>
          </a:p>
          <a:p>
            <a:pPr algn="just"/>
            <a:r>
              <a:rPr lang="en-US" b="1" dirty="0" smtClean="0"/>
              <a:t>It is important to understand that the strategies, resources, and classroom examples are NOT mandated or mandatory, they are idea starters for teachers to begin to create their own lessons and projects.  They show different ways to use real data and real investigations to teach the content.</a:t>
            </a:r>
          </a:p>
          <a:p>
            <a:pPr algn="just"/>
            <a:endParaRPr lang="en-US" b="1" dirty="0" smtClean="0"/>
          </a:p>
          <a:p>
            <a:pPr algn="just"/>
            <a:r>
              <a:rPr lang="en-US" b="1" dirty="0" smtClean="0"/>
              <a:t>The depth of knowledge for the content is represented by the cognitive levels.  For PreK-8, there are classroom examples of the differing cognitive levels in the “Visions into Practice” section of the model curriculum.  For high school the “Visions into Practice” section concentrate on investigations and projects that incorporate the different cognitive levels, most illustrate the “technological and engineering design” and “demonstrating science knowledge” levels.  </a:t>
            </a:r>
          </a:p>
          <a:p>
            <a:endParaRPr lang="en-US" dirty="0" smtClean="0"/>
          </a:p>
        </p:txBody>
      </p:sp>
      <p:sp>
        <p:nvSpPr>
          <p:cNvPr id="29700" name="Slide Number Placeholder 3"/>
          <p:cNvSpPr>
            <a:spLocks noGrp="1"/>
          </p:cNvSpPr>
          <p:nvPr>
            <p:ph type="sldNum" sz="quarter" idx="5"/>
          </p:nvPr>
        </p:nvSpPr>
        <p:spPr>
          <a:noFill/>
        </p:spPr>
        <p:txBody>
          <a:bodyPr/>
          <a:lstStyle/>
          <a:p>
            <a:fld id="{796F3B21-D408-4940-B7E4-3FCE14F7BE41}" type="slidenum">
              <a:rPr lang="en-US" smtClean="0">
                <a:solidFill>
                  <a:prstClr val="black"/>
                </a:solidFill>
              </a:rPr>
              <a:pPr/>
              <a:t>69</a:t>
            </a:fld>
            <a:endParaRPr lang="en-US" smtClean="0">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ヒラギノ角ゴ Pro W3" pitchFamily="1" charset="-128"/>
              </a:defRPr>
            </a:lvl1pPr>
            <a:lvl2pPr marL="742950" indent="-285750">
              <a:defRPr sz="2400">
                <a:solidFill>
                  <a:schemeClr val="tx1"/>
                </a:solidFill>
                <a:latin typeface="Arial" charset="0"/>
                <a:ea typeface="ヒラギノ角ゴ Pro W3" pitchFamily="1" charset="-128"/>
              </a:defRPr>
            </a:lvl2pPr>
            <a:lvl3pPr marL="1143000" indent="-228600">
              <a:defRPr sz="2400">
                <a:solidFill>
                  <a:schemeClr val="tx1"/>
                </a:solidFill>
                <a:latin typeface="Arial" charset="0"/>
                <a:ea typeface="ヒラギノ角ゴ Pro W3" pitchFamily="1" charset="-128"/>
              </a:defRPr>
            </a:lvl3pPr>
            <a:lvl4pPr marL="1600200" indent="-228600">
              <a:defRPr sz="2400">
                <a:solidFill>
                  <a:schemeClr val="tx1"/>
                </a:solidFill>
                <a:latin typeface="Arial" charset="0"/>
                <a:ea typeface="ヒラギノ角ゴ Pro W3" pitchFamily="1" charset="-128"/>
              </a:defRPr>
            </a:lvl4pPr>
            <a:lvl5pPr marL="2057400" indent="-228600">
              <a:defRPr sz="2400">
                <a:solidFill>
                  <a:schemeClr val="tx1"/>
                </a:solidFill>
                <a:latin typeface="Arial" charset="0"/>
                <a:ea typeface="ヒラギノ角ゴ Pro W3" pitchFamily="1" charset="-128"/>
              </a:defRPr>
            </a:lvl5pPr>
            <a:lvl6pPr marL="2514600" indent="-228600" eaLnBrk="0" fontAlgn="base" hangingPunct="0">
              <a:spcBef>
                <a:spcPct val="0"/>
              </a:spcBef>
              <a:spcAft>
                <a:spcPct val="0"/>
              </a:spcAft>
              <a:defRPr sz="2400">
                <a:solidFill>
                  <a:schemeClr val="tx1"/>
                </a:solidFill>
                <a:latin typeface="Arial" charset="0"/>
                <a:ea typeface="ヒラギノ角ゴ Pro W3" pitchFamily="1" charset="-128"/>
              </a:defRPr>
            </a:lvl6pPr>
            <a:lvl7pPr marL="2971800" indent="-228600" eaLnBrk="0" fontAlgn="base" hangingPunct="0">
              <a:spcBef>
                <a:spcPct val="0"/>
              </a:spcBef>
              <a:spcAft>
                <a:spcPct val="0"/>
              </a:spcAft>
              <a:defRPr sz="2400">
                <a:solidFill>
                  <a:schemeClr val="tx1"/>
                </a:solidFill>
                <a:latin typeface="Arial" charset="0"/>
                <a:ea typeface="ヒラギノ角ゴ Pro W3" pitchFamily="1" charset="-128"/>
              </a:defRPr>
            </a:lvl7pPr>
            <a:lvl8pPr marL="3429000" indent="-228600" eaLnBrk="0" fontAlgn="base" hangingPunct="0">
              <a:spcBef>
                <a:spcPct val="0"/>
              </a:spcBef>
              <a:spcAft>
                <a:spcPct val="0"/>
              </a:spcAft>
              <a:defRPr sz="2400">
                <a:solidFill>
                  <a:schemeClr val="tx1"/>
                </a:solidFill>
                <a:latin typeface="Arial" charset="0"/>
                <a:ea typeface="ヒラギノ角ゴ Pro W3" pitchFamily="1" charset="-128"/>
              </a:defRPr>
            </a:lvl8pPr>
            <a:lvl9pPr marL="3886200" indent="-228600" eaLnBrk="0" fontAlgn="base" hangingPunct="0">
              <a:spcBef>
                <a:spcPct val="0"/>
              </a:spcBef>
              <a:spcAft>
                <a:spcPct val="0"/>
              </a:spcAft>
              <a:defRPr sz="2400">
                <a:solidFill>
                  <a:schemeClr val="tx1"/>
                </a:solidFill>
                <a:latin typeface="Arial" charset="0"/>
                <a:ea typeface="ヒラギノ角ゴ Pro W3" pitchFamily="1" charset="-128"/>
              </a:defRPr>
            </a:lvl9pPr>
          </a:lstStyle>
          <a:p>
            <a:fld id="{BA242310-A4E2-48B8-814F-D3395F2683DA}" type="slidenum">
              <a:rPr lang="en-US" sz="1200">
                <a:solidFill>
                  <a:prstClr val="black"/>
                </a:solidFill>
              </a:rPr>
              <a:pPr/>
              <a:t>7</a:t>
            </a:fld>
            <a:endParaRPr lang="en-US" sz="1200">
              <a:solidFill>
                <a:prstClr val="black"/>
              </a:solidFill>
            </a:endParaRPr>
          </a:p>
        </p:txBody>
      </p:sp>
      <p:sp>
        <p:nvSpPr>
          <p:cNvPr id="23555" name="Rectangle 2"/>
          <p:cNvSpPr>
            <a:spLocks noGrp="1" noRot="1" noChangeAspect="1" noChangeArrowheads="1" noTextEdit="1"/>
          </p:cNvSpPr>
          <p:nvPr>
            <p:ph type="sldImg"/>
          </p:nvPr>
        </p:nvSpPr>
        <p:spPr>
          <a:ln/>
        </p:spPr>
      </p:sp>
      <p:sp>
        <p:nvSpPr>
          <p:cNvPr id="235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50000"/>
              </a:spcBef>
              <a:buFontTx/>
              <a:buChar char="•"/>
            </a:pPr>
            <a:r>
              <a:rPr lang="en-US" sz="1000" dirty="0" smtClean="0"/>
              <a:t>Number of hours may not change, but what is taking place within those hours is expected to change.</a:t>
            </a:r>
          </a:p>
          <a:p>
            <a:pPr eaLnBrk="1" hangingPunct="1">
              <a:spcBef>
                <a:spcPct val="50000"/>
              </a:spcBef>
              <a:buFontTx/>
              <a:buChar char="•"/>
            </a:pPr>
            <a:r>
              <a:rPr lang="en-US" sz="1000" dirty="0" smtClean="0"/>
              <a:t>Greatest impact on science education is that the law explicitly states, regardless of the discipline content, that students must have an </a:t>
            </a:r>
            <a:r>
              <a:rPr lang="en-US" sz="1000" b="1" dirty="0" smtClean="0"/>
              <a:t>inquiry-based</a:t>
            </a:r>
            <a:r>
              <a:rPr lang="en-US" sz="1000" dirty="0" smtClean="0"/>
              <a:t> </a:t>
            </a:r>
            <a:r>
              <a:rPr lang="en-US" sz="1000" b="1" dirty="0" smtClean="0"/>
              <a:t>laboratory experience</a:t>
            </a:r>
            <a:r>
              <a:rPr lang="en-US" sz="1000" dirty="0" smtClean="0"/>
              <a:t> that includes:</a:t>
            </a:r>
          </a:p>
          <a:p>
            <a:pPr lvl="1" eaLnBrk="1" hangingPunct="1">
              <a:spcBef>
                <a:spcPct val="50000"/>
              </a:spcBef>
              <a:buFontTx/>
              <a:buChar char="•"/>
            </a:pPr>
            <a:r>
              <a:rPr lang="en-US" sz="1000" dirty="0" smtClean="0"/>
              <a:t>Asking valid scientific questions;</a:t>
            </a:r>
          </a:p>
          <a:p>
            <a:pPr lvl="1" eaLnBrk="1" hangingPunct="1">
              <a:spcBef>
                <a:spcPct val="50000"/>
              </a:spcBef>
              <a:buFontTx/>
              <a:buChar char="•"/>
            </a:pPr>
            <a:r>
              <a:rPr lang="en-US" sz="1000" dirty="0" smtClean="0"/>
              <a:t>Gathering information;</a:t>
            </a:r>
          </a:p>
          <a:p>
            <a:pPr lvl="1" eaLnBrk="1" hangingPunct="1">
              <a:spcBef>
                <a:spcPct val="50000"/>
              </a:spcBef>
              <a:buFontTx/>
              <a:buChar char="•"/>
            </a:pPr>
            <a:r>
              <a:rPr lang="en-US" sz="1000" dirty="0" smtClean="0"/>
              <a:t>Analyzing information.</a:t>
            </a:r>
          </a:p>
          <a:p>
            <a:pPr eaLnBrk="1" hangingPunct="1">
              <a:spcBef>
                <a:spcPct val="50000"/>
              </a:spcBef>
            </a:pPr>
            <a:r>
              <a:rPr lang="en-US" sz="1000" i="1" dirty="0" smtClean="0"/>
              <a:t>Next Slide</a:t>
            </a: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a:p>
            <a:pPr algn="just"/>
            <a:r>
              <a:rPr lang="en-US" b="1" dirty="0" smtClean="0"/>
              <a:t>There are a number of things that can be done in the short term to improve the teaching of science. </a:t>
            </a:r>
          </a:p>
          <a:p>
            <a:pPr algn="just"/>
            <a:r>
              <a:rPr lang="en-US" b="1" dirty="0" smtClean="0"/>
              <a:t> </a:t>
            </a:r>
          </a:p>
          <a:p>
            <a:pPr marL="228600" indent="-228600" algn="just">
              <a:buAutoNum type="arabicParenR"/>
            </a:pPr>
            <a:r>
              <a:rPr lang="en-US" b="1" dirty="0" smtClean="0"/>
              <a:t>Get familiar with the content and the expectations for the grade bands P-2, 3-5. 6-8, and high school courses. </a:t>
            </a:r>
          </a:p>
          <a:p>
            <a:pPr marL="228600" indent="-228600" algn="just">
              <a:buAutoNum type="arabicParenR"/>
            </a:pPr>
            <a:r>
              <a:rPr lang="en-US" b="1" dirty="0" smtClean="0"/>
              <a:t>Look closely at the content limits (found in the content elaboration section) for each grade and the depth of knowledge that is expected. In many cases the concept may be the same or similar, but the depth and rigor expected is higher than in the previous standards. </a:t>
            </a:r>
          </a:p>
          <a:p>
            <a:pPr marL="228600" indent="-228600" algn="just">
              <a:buAutoNum type="arabicParenR"/>
            </a:pPr>
            <a:r>
              <a:rPr lang="en-US" b="1" dirty="0" smtClean="0"/>
              <a:t>Look for learning progressions for the large concepts (for example;  energy or evolution).</a:t>
            </a:r>
          </a:p>
          <a:p>
            <a:pPr marL="228600" indent="-228600" algn="just">
              <a:buAutoNum type="arabicParenR"/>
            </a:pPr>
            <a:r>
              <a:rPr lang="en-US" b="1" dirty="0" smtClean="0"/>
              <a:t>Find some of the examples of investigations, strategies, or resources that can be used right now.  Find a content statement that matches what you currently teach and try out the model curriculum to develop new investigations or lessons at greater depth.    </a:t>
            </a:r>
          </a:p>
          <a:p>
            <a:pPr marL="228600" indent="-228600" algn="just">
              <a:buAutoNum type="arabicParenR"/>
            </a:pPr>
            <a:r>
              <a:rPr lang="en-US" b="1" dirty="0" smtClean="0"/>
              <a:t>Connect science lessons to the real world, set up new student-centered projects or investigations, use nature as a classroom, practice and apply science.  Use inquiry, experiments, and investigations to teach science.</a:t>
            </a:r>
          </a:p>
          <a:p>
            <a:pPr marL="228600" indent="-228600" algn="just">
              <a:buAutoNum type="arabicParenR"/>
            </a:pPr>
            <a:r>
              <a:rPr lang="en-US" b="1" dirty="0" smtClean="0"/>
              <a:t>Increase your own science content knowledge through college coursework, rigorous science professional development, or involvement in the scientific community.</a:t>
            </a:r>
          </a:p>
          <a:p>
            <a:endParaRPr lang="en-US" dirty="0"/>
          </a:p>
        </p:txBody>
      </p:sp>
      <p:sp>
        <p:nvSpPr>
          <p:cNvPr id="4" name="Slide Number Placeholder 3"/>
          <p:cNvSpPr>
            <a:spLocks noGrp="1"/>
          </p:cNvSpPr>
          <p:nvPr>
            <p:ph type="sldNum" sz="quarter" idx="10"/>
          </p:nvPr>
        </p:nvSpPr>
        <p:spPr/>
        <p:txBody>
          <a:bodyPr/>
          <a:lstStyle/>
          <a:p>
            <a:fld id="{C014C818-8E41-498B-A433-9BFC01522169}" type="slidenum">
              <a:rPr lang="en-US" smtClean="0">
                <a:solidFill>
                  <a:prstClr val="black"/>
                </a:solidFill>
              </a:rPr>
              <a:pPr/>
              <a:t>70</a:t>
            </a:fld>
            <a:endParaRPr lang="en-US">
              <a:solidFill>
                <a:prstClr val="black"/>
              </a:solidFill>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 </a:t>
            </a:r>
            <a:r>
              <a:rPr lang="en-US" sz="1200" b="1" i="0" u="none" strike="noStrike" kern="1200" baseline="0" dirty="0" smtClean="0">
                <a:solidFill>
                  <a:schemeClr val="tx1"/>
                </a:solidFill>
                <a:latin typeface="+mn-lt"/>
                <a:ea typeface="+mn-ea"/>
                <a:cs typeface="+mn-cs"/>
              </a:rPr>
              <a:t>Science Resource Materials Filter </a:t>
            </a:r>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When considering resources and materials for science, it is important to determine alignment (is it grade-level appropriate, is it found in State and/or National Standards?), accuracy/reliability, depth of knowledge, and is scientific inquiry and investigation encouraged? This filter provides a good starting point in the evaluation of resources and materials for use in the science classroom. Recommended resources and materials are in the 2/3 range for each of the listed criteria (A-I). </a:t>
            </a:r>
            <a:endParaRPr lang="en-US" i="0" dirty="0"/>
          </a:p>
        </p:txBody>
      </p:sp>
      <p:sp>
        <p:nvSpPr>
          <p:cNvPr id="4" name="Slide Number Placeholder 3"/>
          <p:cNvSpPr>
            <a:spLocks noGrp="1"/>
          </p:cNvSpPr>
          <p:nvPr>
            <p:ph type="sldNum" sz="quarter" idx="10"/>
          </p:nvPr>
        </p:nvSpPr>
        <p:spPr/>
        <p:txBody>
          <a:bodyPr/>
          <a:lstStyle/>
          <a:p>
            <a:fld id="{54CA0C08-E2A8-42B5-95C6-EE479A4D4355}" type="slidenum">
              <a:rPr lang="en-US" smtClean="0"/>
              <a:pPr/>
              <a:t>71</a:t>
            </a:fld>
            <a:endParaRPr lang="en-US"/>
          </a:p>
        </p:txBody>
      </p:sp>
    </p:spTree>
    <p:extLst>
      <p:ext uri="{BB962C8B-B14F-4D97-AF65-F5344CB8AC3E}">
        <p14:creationId xmlns:p14="http://schemas.microsoft.com/office/powerpoint/2010/main" val="175144564"/>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Questions?</a:t>
            </a:r>
            <a:endParaRPr lang="en-US" dirty="0"/>
          </a:p>
        </p:txBody>
      </p:sp>
      <p:sp>
        <p:nvSpPr>
          <p:cNvPr id="4" name="Slide Number Placeholder 3"/>
          <p:cNvSpPr>
            <a:spLocks noGrp="1"/>
          </p:cNvSpPr>
          <p:nvPr>
            <p:ph type="sldNum" sz="quarter" idx="10"/>
          </p:nvPr>
        </p:nvSpPr>
        <p:spPr/>
        <p:txBody>
          <a:bodyPr/>
          <a:lstStyle/>
          <a:p>
            <a:fld id="{54CA0C08-E2A8-42B5-95C6-EE479A4D4355}" type="slidenum">
              <a:rPr lang="en-US" smtClean="0"/>
              <a:pPr/>
              <a:t>72</a:t>
            </a:fld>
            <a:endParaRPr lang="en-US"/>
          </a:p>
        </p:txBody>
      </p:sp>
    </p:spTree>
    <p:extLst>
      <p:ext uri="{BB962C8B-B14F-4D97-AF65-F5344CB8AC3E}">
        <p14:creationId xmlns:p14="http://schemas.microsoft.com/office/powerpoint/2010/main" val="28879345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ヒラギノ角ゴ Pro W3" pitchFamily="1" charset="-128"/>
              </a:defRPr>
            </a:lvl1pPr>
            <a:lvl2pPr marL="742950" indent="-285750">
              <a:defRPr sz="2400">
                <a:solidFill>
                  <a:schemeClr val="tx1"/>
                </a:solidFill>
                <a:latin typeface="Arial" charset="0"/>
                <a:ea typeface="ヒラギノ角ゴ Pro W3" pitchFamily="1" charset="-128"/>
              </a:defRPr>
            </a:lvl2pPr>
            <a:lvl3pPr marL="1143000" indent="-228600">
              <a:defRPr sz="2400">
                <a:solidFill>
                  <a:schemeClr val="tx1"/>
                </a:solidFill>
                <a:latin typeface="Arial" charset="0"/>
                <a:ea typeface="ヒラギノ角ゴ Pro W3" pitchFamily="1" charset="-128"/>
              </a:defRPr>
            </a:lvl3pPr>
            <a:lvl4pPr marL="1600200" indent="-228600">
              <a:defRPr sz="2400">
                <a:solidFill>
                  <a:schemeClr val="tx1"/>
                </a:solidFill>
                <a:latin typeface="Arial" charset="0"/>
                <a:ea typeface="ヒラギノ角ゴ Pro W3" pitchFamily="1" charset="-128"/>
              </a:defRPr>
            </a:lvl4pPr>
            <a:lvl5pPr marL="2057400" indent="-228600">
              <a:defRPr sz="2400">
                <a:solidFill>
                  <a:schemeClr val="tx1"/>
                </a:solidFill>
                <a:latin typeface="Arial" charset="0"/>
                <a:ea typeface="ヒラギノ角ゴ Pro W3" pitchFamily="1" charset="-128"/>
              </a:defRPr>
            </a:lvl5pPr>
            <a:lvl6pPr marL="2514600" indent="-228600" eaLnBrk="0" fontAlgn="base" hangingPunct="0">
              <a:spcBef>
                <a:spcPct val="0"/>
              </a:spcBef>
              <a:spcAft>
                <a:spcPct val="0"/>
              </a:spcAft>
              <a:defRPr sz="2400">
                <a:solidFill>
                  <a:schemeClr val="tx1"/>
                </a:solidFill>
                <a:latin typeface="Arial" charset="0"/>
                <a:ea typeface="ヒラギノ角ゴ Pro W3" pitchFamily="1" charset="-128"/>
              </a:defRPr>
            </a:lvl6pPr>
            <a:lvl7pPr marL="2971800" indent="-228600" eaLnBrk="0" fontAlgn="base" hangingPunct="0">
              <a:spcBef>
                <a:spcPct val="0"/>
              </a:spcBef>
              <a:spcAft>
                <a:spcPct val="0"/>
              </a:spcAft>
              <a:defRPr sz="2400">
                <a:solidFill>
                  <a:schemeClr val="tx1"/>
                </a:solidFill>
                <a:latin typeface="Arial" charset="0"/>
                <a:ea typeface="ヒラギノ角ゴ Pro W3" pitchFamily="1" charset="-128"/>
              </a:defRPr>
            </a:lvl7pPr>
            <a:lvl8pPr marL="3429000" indent="-228600" eaLnBrk="0" fontAlgn="base" hangingPunct="0">
              <a:spcBef>
                <a:spcPct val="0"/>
              </a:spcBef>
              <a:spcAft>
                <a:spcPct val="0"/>
              </a:spcAft>
              <a:defRPr sz="2400">
                <a:solidFill>
                  <a:schemeClr val="tx1"/>
                </a:solidFill>
                <a:latin typeface="Arial" charset="0"/>
                <a:ea typeface="ヒラギノ角ゴ Pro W3" pitchFamily="1" charset="-128"/>
              </a:defRPr>
            </a:lvl8pPr>
            <a:lvl9pPr marL="3886200" indent="-228600" eaLnBrk="0" fontAlgn="base" hangingPunct="0">
              <a:spcBef>
                <a:spcPct val="0"/>
              </a:spcBef>
              <a:spcAft>
                <a:spcPct val="0"/>
              </a:spcAft>
              <a:defRPr sz="2400">
                <a:solidFill>
                  <a:schemeClr val="tx1"/>
                </a:solidFill>
                <a:latin typeface="Arial" charset="0"/>
                <a:ea typeface="ヒラギノ角ゴ Pro W3" pitchFamily="1" charset="-128"/>
              </a:defRPr>
            </a:lvl9pPr>
          </a:lstStyle>
          <a:p>
            <a:fld id="{6EA73D5F-76A0-4999-8B81-EBFEB19E17C8}" type="slidenum">
              <a:rPr lang="en-US" sz="1200">
                <a:solidFill>
                  <a:prstClr val="black"/>
                </a:solidFill>
              </a:rPr>
              <a:pPr/>
              <a:t>8</a:t>
            </a:fld>
            <a:endParaRPr lang="en-US" sz="1200">
              <a:solidFill>
                <a:prstClr val="black"/>
              </a:solidFill>
            </a:endParaRPr>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50000"/>
              </a:spcBef>
            </a:pPr>
            <a:r>
              <a:rPr lang="en-US" i="1" dirty="0" smtClean="0"/>
              <a:t>Make it clear that the current Ohio Core legislation:</a:t>
            </a:r>
            <a:r>
              <a:rPr lang="en-US" dirty="0" smtClean="0"/>
              <a:t> </a:t>
            </a:r>
          </a:p>
          <a:p>
            <a:pPr eaLnBrk="1" hangingPunct="1">
              <a:spcBef>
                <a:spcPct val="50000"/>
              </a:spcBef>
              <a:buFontTx/>
              <a:buChar char="•"/>
            </a:pPr>
            <a:r>
              <a:rPr lang="en-US" dirty="0" smtClean="0"/>
              <a:t>Does not add additional courses or units of credit. </a:t>
            </a:r>
          </a:p>
          <a:p>
            <a:pPr eaLnBrk="1" hangingPunct="1">
              <a:spcBef>
                <a:spcPct val="50000"/>
              </a:spcBef>
              <a:buFontTx/>
              <a:buChar char="•"/>
            </a:pPr>
            <a:r>
              <a:rPr lang="en-US" dirty="0" smtClean="0"/>
              <a:t>Three units of science are still required for graduation.</a:t>
            </a:r>
          </a:p>
          <a:p>
            <a:pPr eaLnBrk="1" hangingPunct="1">
              <a:spcBef>
                <a:spcPct val="50000"/>
              </a:spcBef>
              <a:buFontTx/>
              <a:buChar char="•"/>
            </a:pPr>
            <a:r>
              <a:rPr lang="en-US" dirty="0" smtClean="0"/>
              <a:t>Does not change the number of hours (seat time) required in classes – </a:t>
            </a:r>
          </a:p>
          <a:p>
            <a:pPr lvl="1" eaLnBrk="1" hangingPunct="1">
              <a:spcBef>
                <a:spcPct val="50000"/>
              </a:spcBef>
              <a:buFontTx/>
              <a:buChar char="•"/>
            </a:pPr>
            <a:r>
              <a:rPr lang="en-US" dirty="0" smtClean="0"/>
              <a:t>Science laboratory course = minimum of 150 hours</a:t>
            </a:r>
          </a:p>
          <a:p>
            <a:pPr lvl="1" eaLnBrk="1" hangingPunct="1">
              <a:spcBef>
                <a:spcPct val="50000"/>
              </a:spcBef>
              <a:buFontTx/>
              <a:buChar char="•"/>
            </a:pPr>
            <a:r>
              <a:rPr lang="en-US" dirty="0" smtClean="0"/>
              <a:t>Non-laboratory science course = minimum of 120 hours</a:t>
            </a:r>
          </a:p>
          <a:p>
            <a:pPr eaLnBrk="1" hangingPunct="1">
              <a:spcBef>
                <a:spcPct val="50000"/>
              </a:spcBef>
              <a:buFontTx/>
              <a:buChar char="•"/>
            </a:pPr>
            <a:r>
              <a:rPr lang="en-US" dirty="0" smtClean="0"/>
              <a:t>A </a:t>
            </a:r>
            <a:r>
              <a:rPr lang="en-US" b="1" dirty="0" smtClean="0"/>
              <a:t>laboratory experience</a:t>
            </a:r>
            <a:r>
              <a:rPr lang="en-US" dirty="0" smtClean="0"/>
              <a:t> may occur in either a laboratory or non-laboratory course.</a:t>
            </a:r>
          </a:p>
          <a:p>
            <a:pPr eaLnBrk="1" hangingPunct="1">
              <a:spcBef>
                <a:spcPct val="50000"/>
              </a:spcBef>
              <a:buFontTx/>
              <a:buChar char="•"/>
            </a:pPr>
            <a:r>
              <a:rPr lang="en-US" dirty="0" smtClean="0"/>
              <a:t>More about Ohio Core and science instruction can be found on the ODE Web site at http://education.ohio.gov, keyword search </a:t>
            </a:r>
            <a:r>
              <a:rPr lang="en-US" i="1" dirty="0" smtClean="0"/>
              <a:t>Science</a:t>
            </a:r>
            <a:r>
              <a:rPr lang="en-US" dirty="0" smtClean="0"/>
              <a:t>, then select </a:t>
            </a:r>
            <a:r>
              <a:rPr lang="en-US" i="1" dirty="0" smtClean="0"/>
              <a:t>Frequently Asked Questions about Science Graduation Requirements</a:t>
            </a:r>
            <a:r>
              <a:rPr lang="en-US" dirty="0" smtClean="0"/>
              <a:t>. </a:t>
            </a:r>
          </a:p>
          <a:p>
            <a:pPr eaLnBrk="1" hangingPunct="1">
              <a:spcBef>
                <a:spcPct val="50000"/>
              </a:spcBef>
            </a:pPr>
            <a:r>
              <a:rPr lang="en-US" i="1" dirty="0" smtClean="0"/>
              <a:t>The following science content courses are designated in Ohio Core. </a:t>
            </a:r>
          </a:p>
          <a:p>
            <a:pPr eaLnBrk="1" hangingPunct="1">
              <a:spcBef>
                <a:spcPct val="50000"/>
              </a:spcBef>
            </a:pPr>
            <a:r>
              <a:rPr lang="en-US" i="1" dirty="0" smtClean="0"/>
              <a:t>Next Slide</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ヒラギノ角ゴ Pro W3" pitchFamily="1" charset="-128"/>
              </a:defRPr>
            </a:lvl1pPr>
            <a:lvl2pPr marL="742950" indent="-285750">
              <a:defRPr sz="2400">
                <a:solidFill>
                  <a:schemeClr val="tx1"/>
                </a:solidFill>
                <a:latin typeface="Arial" charset="0"/>
                <a:ea typeface="ヒラギノ角ゴ Pro W3" pitchFamily="1" charset="-128"/>
              </a:defRPr>
            </a:lvl2pPr>
            <a:lvl3pPr marL="1143000" indent="-228600">
              <a:defRPr sz="2400">
                <a:solidFill>
                  <a:schemeClr val="tx1"/>
                </a:solidFill>
                <a:latin typeface="Arial" charset="0"/>
                <a:ea typeface="ヒラギノ角ゴ Pro W3" pitchFamily="1" charset="-128"/>
              </a:defRPr>
            </a:lvl3pPr>
            <a:lvl4pPr marL="1600200" indent="-228600">
              <a:defRPr sz="2400">
                <a:solidFill>
                  <a:schemeClr val="tx1"/>
                </a:solidFill>
                <a:latin typeface="Arial" charset="0"/>
                <a:ea typeface="ヒラギノ角ゴ Pro W3" pitchFamily="1" charset="-128"/>
              </a:defRPr>
            </a:lvl4pPr>
            <a:lvl5pPr marL="2057400" indent="-228600">
              <a:defRPr sz="2400">
                <a:solidFill>
                  <a:schemeClr val="tx1"/>
                </a:solidFill>
                <a:latin typeface="Arial" charset="0"/>
                <a:ea typeface="ヒラギノ角ゴ Pro W3" pitchFamily="1" charset="-128"/>
              </a:defRPr>
            </a:lvl5pPr>
            <a:lvl6pPr marL="2514600" indent="-228600" eaLnBrk="0" fontAlgn="base" hangingPunct="0">
              <a:spcBef>
                <a:spcPct val="0"/>
              </a:spcBef>
              <a:spcAft>
                <a:spcPct val="0"/>
              </a:spcAft>
              <a:defRPr sz="2400">
                <a:solidFill>
                  <a:schemeClr val="tx1"/>
                </a:solidFill>
                <a:latin typeface="Arial" charset="0"/>
                <a:ea typeface="ヒラギノ角ゴ Pro W3" pitchFamily="1" charset="-128"/>
              </a:defRPr>
            </a:lvl6pPr>
            <a:lvl7pPr marL="2971800" indent="-228600" eaLnBrk="0" fontAlgn="base" hangingPunct="0">
              <a:spcBef>
                <a:spcPct val="0"/>
              </a:spcBef>
              <a:spcAft>
                <a:spcPct val="0"/>
              </a:spcAft>
              <a:defRPr sz="2400">
                <a:solidFill>
                  <a:schemeClr val="tx1"/>
                </a:solidFill>
                <a:latin typeface="Arial" charset="0"/>
                <a:ea typeface="ヒラギノ角ゴ Pro W3" pitchFamily="1" charset="-128"/>
              </a:defRPr>
            </a:lvl7pPr>
            <a:lvl8pPr marL="3429000" indent="-228600" eaLnBrk="0" fontAlgn="base" hangingPunct="0">
              <a:spcBef>
                <a:spcPct val="0"/>
              </a:spcBef>
              <a:spcAft>
                <a:spcPct val="0"/>
              </a:spcAft>
              <a:defRPr sz="2400">
                <a:solidFill>
                  <a:schemeClr val="tx1"/>
                </a:solidFill>
                <a:latin typeface="Arial" charset="0"/>
                <a:ea typeface="ヒラギノ角ゴ Pro W3" pitchFamily="1" charset="-128"/>
              </a:defRPr>
            </a:lvl8pPr>
            <a:lvl9pPr marL="3886200" indent="-228600" eaLnBrk="0" fontAlgn="base" hangingPunct="0">
              <a:spcBef>
                <a:spcPct val="0"/>
              </a:spcBef>
              <a:spcAft>
                <a:spcPct val="0"/>
              </a:spcAft>
              <a:defRPr sz="2400">
                <a:solidFill>
                  <a:schemeClr val="tx1"/>
                </a:solidFill>
                <a:latin typeface="Arial" charset="0"/>
                <a:ea typeface="ヒラギノ角ゴ Pro W3" pitchFamily="1" charset="-128"/>
              </a:defRPr>
            </a:lvl9pPr>
          </a:lstStyle>
          <a:p>
            <a:fld id="{7C982A65-CB52-4C0B-AF42-3C2DA6EC0AEF}" type="slidenum">
              <a:rPr lang="en-US" sz="1200">
                <a:solidFill>
                  <a:prstClr val="black"/>
                </a:solidFill>
              </a:rPr>
              <a:pPr/>
              <a:t>9</a:t>
            </a:fld>
            <a:endParaRPr lang="en-US" sz="1200">
              <a:solidFill>
                <a:prstClr val="black"/>
              </a:solidFill>
            </a:endParaRPr>
          </a:p>
        </p:txBody>
      </p:sp>
      <p:sp>
        <p:nvSpPr>
          <p:cNvPr id="26627" name="Rectangle 2"/>
          <p:cNvSpPr>
            <a:spLocks noGrp="1" noRot="1" noChangeAspect="1" noChangeArrowheads="1" noTextEdit="1"/>
          </p:cNvSpPr>
          <p:nvPr>
            <p:ph type="sldImg"/>
          </p:nvPr>
        </p:nvSpPr>
        <p:spPr>
          <a:ln/>
        </p:spPr>
      </p:sp>
      <p:sp>
        <p:nvSpPr>
          <p:cNvPr id="26628" name="Rectangle 3"/>
          <p:cNvSpPr>
            <a:spLocks noGrp="1" noChangeArrowheads="1"/>
          </p:cNvSpPr>
          <p:nvPr>
            <p:ph type="body" idx="1"/>
          </p:nvPr>
        </p:nvSpPr>
        <p:spPr>
          <a:xfrm>
            <a:off x="596900" y="4295776"/>
            <a:ext cx="5486400" cy="46783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14300" indent="-114300" eaLnBrk="1" hangingPunct="1">
              <a:spcBef>
                <a:spcPct val="50000"/>
              </a:spcBef>
              <a:buFontTx/>
              <a:buNone/>
            </a:pPr>
            <a:r>
              <a:rPr lang="en-US" sz="1000" dirty="0" smtClean="0"/>
              <a:t>These</a:t>
            </a:r>
            <a:r>
              <a:rPr lang="en-US" sz="1000" baseline="0" dirty="0" smtClean="0"/>
              <a:t> are results of a large-scale national </a:t>
            </a:r>
            <a:r>
              <a:rPr lang="en-US" sz="1000" dirty="0" smtClean="0"/>
              <a:t>study conducted between 2000-02. 180 science lessons across grades K-12 were observed by trained researchers.  The lessons</a:t>
            </a:r>
            <a:r>
              <a:rPr lang="en-US" sz="1000" baseline="0" dirty="0" smtClean="0"/>
              <a:t> were evaluated for quality.  The lessons were also classified into four categories:</a:t>
            </a:r>
          </a:p>
          <a:p>
            <a:pPr marL="685800" lvl="1" indent="-228600" eaLnBrk="1" hangingPunct="1">
              <a:spcBef>
                <a:spcPct val="50000"/>
              </a:spcBef>
              <a:buFont typeface="+mj-lt"/>
              <a:buAutoNum type="arabicPeriod"/>
            </a:pPr>
            <a:r>
              <a:rPr lang="en-US" sz="1000" baseline="0" dirty="0" smtClean="0"/>
              <a:t>Lessons that incorporated hands on/laboratory experiences without any lecture or discussion components.  Only 2% of these lessens were rated as high quality.</a:t>
            </a:r>
          </a:p>
          <a:p>
            <a:pPr marL="685800" lvl="1" indent="-228600" eaLnBrk="1" hangingPunct="1">
              <a:spcBef>
                <a:spcPct val="50000"/>
              </a:spcBef>
              <a:buFont typeface="+mj-lt"/>
              <a:buAutoNum type="arabicPeriod"/>
            </a:pPr>
            <a:r>
              <a:rPr lang="en-US" sz="1000" baseline="0" dirty="0" smtClean="0"/>
              <a:t>Lessons that incorporated lecture/discussion without any hand-on/laboratory components.  Only 7% of these lessons were rated as high quality.</a:t>
            </a:r>
          </a:p>
          <a:p>
            <a:pPr marL="685800" lvl="1" indent="-228600" eaLnBrk="1" hangingPunct="1">
              <a:spcBef>
                <a:spcPct val="50000"/>
              </a:spcBef>
              <a:buFont typeface="+mj-lt"/>
              <a:buAutoNum type="arabicPeriod"/>
            </a:pPr>
            <a:r>
              <a:rPr lang="en-US" sz="1000" baseline="0" dirty="0" smtClean="0"/>
              <a:t>Lessons that incorporated BOTH hands-on/laboratory components and lecture/discussion components.  44% of these lessons were rated as high quality.</a:t>
            </a:r>
          </a:p>
          <a:p>
            <a:pPr marL="685800" lvl="1" indent="-228600" eaLnBrk="1" hangingPunct="1">
              <a:spcBef>
                <a:spcPct val="50000"/>
              </a:spcBef>
              <a:buFont typeface="+mj-lt"/>
              <a:buAutoNum type="arabicPeriod"/>
            </a:pPr>
            <a:r>
              <a:rPr lang="en-US" sz="1000" baseline="0" dirty="0" smtClean="0"/>
              <a:t>Lessons that incoporated NEITHER hands-on/laboratory components and lecture/discussion components.  None for these lessons were rated as high quality.</a:t>
            </a:r>
          </a:p>
          <a:p>
            <a:pPr marL="114300" indent="-114300" eaLnBrk="1" hangingPunct="1">
              <a:spcBef>
                <a:spcPct val="50000"/>
              </a:spcBef>
              <a:buFontTx/>
              <a:buChar char="•"/>
            </a:pPr>
            <a:endParaRPr lang="en-US" sz="1000" dirty="0" smtClean="0"/>
          </a:p>
          <a:p>
            <a:pPr marL="114300" indent="-114300" eaLnBrk="1" hangingPunct="1">
              <a:spcBef>
                <a:spcPct val="50000"/>
              </a:spcBef>
              <a:buFontTx/>
              <a:buNone/>
            </a:pPr>
            <a:r>
              <a:rPr lang="en-US" sz="1000" dirty="0" smtClean="0"/>
              <a:t>Lessons with elements of both traditional and reform teaching were most likely judged to be effective. </a:t>
            </a:r>
            <a:r>
              <a:rPr lang="en-US" sz="1000" baseline="0" dirty="0" smtClean="0"/>
              <a:t>  This d</a:t>
            </a:r>
            <a:r>
              <a:rPr lang="en-US" sz="1000" dirty="0" smtClean="0"/>
              <a:t>ata suggests that the debate over effective science teaching practices isn’t simply “traditional” vs. “reform.”</a:t>
            </a:r>
            <a:r>
              <a:rPr lang="en-US" sz="1000" baseline="0" dirty="0" smtClean="0"/>
              <a:t>  </a:t>
            </a:r>
            <a:r>
              <a:rPr lang="en-US" sz="1000" dirty="0" smtClean="0"/>
              <a:t>People construct knowledge based upon prior knowledge and new experiences, whether instruction “looks” traditional or “looks” reform-oriented. There is no debate about this in the cognitive sciences.</a:t>
            </a:r>
          </a:p>
          <a:p>
            <a:pPr marL="114300" indent="-114300" eaLnBrk="1" hangingPunct="1">
              <a:spcBef>
                <a:spcPct val="50000"/>
              </a:spcBef>
              <a:buFontTx/>
              <a:buNone/>
            </a:pPr>
            <a:endParaRPr lang="en-US" sz="1000" dirty="0" smtClean="0"/>
          </a:p>
          <a:p>
            <a:pPr marL="114300" indent="-114300" eaLnBrk="1" hangingPunct="1">
              <a:spcBef>
                <a:spcPct val="50000"/>
              </a:spcBef>
              <a:buFontTx/>
              <a:buNone/>
            </a:pPr>
            <a:r>
              <a:rPr lang="en-US" sz="1000" dirty="0" smtClean="0"/>
              <a:t>NOTE:</a:t>
            </a:r>
            <a:r>
              <a:rPr lang="en-US" sz="1000" baseline="0" dirty="0" smtClean="0"/>
              <a:t> The ratings of the trained observers were used as a measure of </a:t>
            </a:r>
            <a:r>
              <a:rPr lang="en-US" sz="1000" dirty="0" smtClean="0"/>
              <a:t>student opportunity to learn – it was not feasible to collect achievement data. </a:t>
            </a:r>
          </a:p>
          <a:p>
            <a:pPr marL="114300" indent="-114300" eaLnBrk="1" hangingPunct="1">
              <a:spcBef>
                <a:spcPct val="50000"/>
              </a:spcBef>
              <a:buFontTx/>
              <a:buChar char="•"/>
            </a:pPr>
            <a:endParaRPr lang="en-US" sz="1000" dirty="0" smtClean="0"/>
          </a:p>
          <a:p>
            <a:pPr marL="114300" indent="-114300" eaLnBrk="1" hangingPunct="1">
              <a:spcBef>
                <a:spcPct val="50000"/>
              </a:spcBef>
              <a:buFontTx/>
              <a:buNone/>
            </a:pPr>
            <a:r>
              <a:rPr lang="en-US" sz="1000" dirty="0" smtClean="0"/>
              <a:t>Reference:  From Horizon Research, Inc.:  “Looking Inside the Classroom, a study of mathematics and science classrooms in</a:t>
            </a:r>
            <a:r>
              <a:rPr lang="en-US" sz="1000" baseline="0" dirty="0" smtClean="0"/>
              <a:t> </a:t>
            </a:r>
            <a:r>
              <a:rPr lang="en-US" sz="1000" dirty="0" smtClean="0"/>
              <a:t>the United States,” on the Web at http://www.horizon-research.com/insidetheclassroom/reports/looking/complete.pdf. </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890EEFC-DFD7-4615-8FF4-F893FD96451B}" type="datetimeFigureOut">
              <a:rPr lang="en-US" smtClean="0"/>
              <a:pPr/>
              <a:t>2/26/12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AA032F-D48D-4318-80F4-2E6C206A19E3}" type="slidenum">
              <a:rPr lang="en-US" smtClean="0"/>
              <a:pPr/>
              <a:t>‹#›</a:t>
            </a:fld>
            <a:endParaRPr lang="en-US"/>
          </a:p>
        </p:txBody>
      </p:sp>
    </p:spTree>
    <p:extLst>
      <p:ext uri="{BB962C8B-B14F-4D97-AF65-F5344CB8AC3E}">
        <p14:creationId xmlns:p14="http://schemas.microsoft.com/office/powerpoint/2010/main" val="25475599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890EEFC-DFD7-4615-8FF4-F893FD96451B}" type="datetimeFigureOut">
              <a:rPr lang="en-US" smtClean="0"/>
              <a:pPr/>
              <a:t>2/26/12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AA032F-D48D-4318-80F4-2E6C206A19E3}" type="slidenum">
              <a:rPr lang="en-US" smtClean="0"/>
              <a:pPr/>
              <a:t>‹#›</a:t>
            </a:fld>
            <a:endParaRPr lang="en-US"/>
          </a:p>
        </p:txBody>
      </p:sp>
    </p:spTree>
    <p:extLst>
      <p:ext uri="{BB962C8B-B14F-4D97-AF65-F5344CB8AC3E}">
        <p14:creationId xmlns:p14="http://schemas.microsoft.com/office/powerpoint/2010/main" val="42622698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890EEFC-DFD7-4615-8FF4-F893FD96451B}" type="datetimeFigureOut">
              <a:rPr lang="en-US" smtClean="0"/>
              <a:pPr/>
              <a:t>2/26/12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AA032F-D48D-4318-80F4-2E6C206A19E3}" type="slidenum">
              <a:rPr lang="en-US" smtClean="0"/>
              <a:pPr/>
              <a:t>‹#›</a:t>
            </a:fld>
            <a:endParaRPr lang="en-US"/>
          </a:p>
        </p:txBody>
      </p:sp>
    </p:spTree>
    <p:extLst>
      <p:ext uri="{BB962C8B-B14F-4D97-AF65-F5344CB8AC3E}">
        <p14:creationId xmlns:p14="http://schemas.microsoft.com/office/powerpoint/2010/main" val="20763204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fld id="{941A4166-EE8D-499F-BC5D-E50FEB0CFC53}" type="datetime1">
              <a:rPr lang="en-US" smtClean="0">
                <a:solidFill>
                  <a:prstClr val="black"/>
                </a:solidFill>
              </a:rPr>
              <a:pPr/>
              <a:t>2/26/12</a:t>
            </a:fld>
            <a:endParaRPr lang="en-US">
              <a:solidFill>
                <a:prstClr val="black"/>
              </a:solidFill>
            </a:endParaRPr>
          </a:p>
        </p:txBody>
      </p:sp>
      <p:sp>
        <p:nvSpPr>
          <p:cNvPr id="5" name="Footer Placeholder 4"/>
          <p:cNvSpPr>
            <a:spLocks noGrp="1"/>
          </p:cNvSpPr>
          <p:nvPr>
            <p:ph type="ftr" sz="quarter" idx="11"/>
          </p:nvPr>
        </p:nvSpPr>
        <p:spPr/>
        <p:txBody>
          <a:bodyPr/>
          <a:lstStyle>
            <a:lvl1pPr>
              <a:defRPr/>
            </a:lvl1pPr>
          </a:lstStyle>
          <a:p>
            <a:endParaRPr lang="en-US">
              <a:solidFill>
                <a:prstClr val="black"/>
              </a:solidFill>
            </a:endParaRPr>
          </a:p>
        </p:txBody>
      </p:sp>
      <p:sp>
        <p:nvSpPr>
          <p:cNvPr id="6" name="Slide Number Placeholder 5"/>
          <p:cNvSpPr>
            <a:spLocks noGrp="1"/>
          </p:cNvSpPr>
          <p:nvPr>
            <p:ph type="sldNum" sz="quarter" idx="12"/>
          </p:nvPr>
        </p:nvSpPr>
        <p:spPr/>
        <p:txBody>
          <a:bodyPr/>
          <a:lstStyle>
            <a:lvl1pPr>
              <a:defRPr/>
            </a:lvl1pPr>
          </a:lstStyle>
          <a:p>
            <a:fld id="{91020B1E-E449-484B-AE8E-ACBCCDE95EE9}"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32708953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9CC1E1FC-9FCF-4A17-9C58-7835D437FC2E}" type="datetime1">
              <a:rPr lang="en-US" smtClean="0">
                <a:solidFill>
                  <a:prstClr val="black"/>
                </a:solidFill>
              </a:rPr>
              <a:pPr/>
              <a:t>2/26/12</a:t>
            </a:fld>
            <a:endParaRPr lang="en-US">
              <a:solidFill>
                <a:prstClr val="black"/>
              </a:solidFill>
            </a:endParaRPr>
          </a:p>
        </p:txBody>
      </p:sp>
      <p:sp>
        <p:nvSpPr>
          <p:cNvPr id="5" name="Footer Placeholder 4"/>
          <p:cNvSpPr>
            <a:spLocks noGrp="1"/>
          </p:cNvSpPr>
          <p:nvPr>
            <p:ph type="ftr" sz="quarter" idx="11"/>
          </p:nvPr>
        </p:nvSpPr>
        <p:spPr/>
        <p:txBody>
          <a:bodyPr/>
          <a:lstStyle>
            <a:lvl1pPr>
              <a:defRPr/>
            </a:lvl1pPr>
          </a:lstStyle>
          <a:p>
            <a:endParaRPr lang="en-US">
              <a:solidFill>
                <a:prstClr val="black"/>
              </a:solidFill>
            </a:endParaRPr>
          </a:p>
        </p:txBody>
      </p:sp>
      <p:sp>
        <p:nvSpPr>
          <p:cNvPr id="6" name="Slide Number Placeholder 5"/>
          <p:cNvSpPr>
            <a:spLocks noGrp="1"/>
          </p:cNvSpPr>
          <p:nvPr>
            <p:ph type="sldNum" sz="quarter" idx="12"/>
          </p:nvPr>
        </p:nvSpPr>
        <p:spPr>
          <a:xfrm>
            <a:off x="8077200" y="6248400"/>
            <a:ext cx="381000" cy="457200"/>
          </a:xfrm>
        </p:spPr>
        <p:txBody>
          <a:bodyPr/>
          <a:lstStyle>
            <a:lvl1pPr>
              <a:defRPr/>
            </a:lvl1pPr>
          </a:lstStyle>
          <a:p>
            <a:fld id="{91020B1E-E449-484B-AE8E-ACBCCDE95EE9}"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5455407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A7EDC8D1-C19B-418F-91C0-827FD3C1C1EB}" type="datetime1">
              <a:rPr lang="en-US" smtClean="0">
                <a:solidFill>
                  <a:prstClr val="black"/>
                </a:solidFill>
              </a:rPr>
              <a:pPr/>
              <a:t>2/26/12</a:t>
            </a:fld>
            <a:endParaRPr lang="en-US">
              <a:solidFill>
                <a:prstClr val="black"/>
              </a:solidFill>
            </a:endParaRPr>
          </a:p>
        </p:txBody>
      </p:sp>
      <p:sp>
        <p:nvSpPr>
          <p:cNvPr id="5" name="Footer Placeholder 4"/>
          <p:cNvSpPr>
            <a:spLocks noGrp="1"/>
          </p:cNvSpPr>
          <p:nvPr>
            <p:ph type="ftr" sz="quarter" idx="11"/>
          </p:nvPr>
        </p:nvSpPr>
        <p:spPr/>
        <p:txBody>
          <a:bodyPr/>
          <a:lstStyle>
            <a:lvl1pPr>
              <a:defRPr/>
            </a:lvl1pPr>
          </a:lstStyle>
          <a:p>
            <a:endParaRPr lang="en-US">
              <a:solidFill>
                <a:prstClr val="black"/>
              </a:solidFill>
            </a:endParaRPr>
          </a:p>
        </p:txBody>
      </p:sp>
      <p:sp>
        <p:nvSpPr>
          <p:cNvPr id="6" name="Slide Number Placeholder 5"/>
          <p:cNvSpPr>
            <a:spLocks noGrp="1"/>
          </p:cNvSpPr>
          <p:nvPr>
            <p:ph type="sldNum" sz="quarter" idx="12"/>
          </p:nvPr>
        </p:nvSpPr>
        <p:spPr/>
        <p:txBody>
          <a:bodyPr/>
          <a:lstStyle>
            <a:lvl1pPr>
              <a:defRPr/>
            </a:lvl1pPr>
          </a:lstStyle>
          <a:p>
            <a:fld id="{91020B1E-E449-484B-AE8E-ACBCCDE95EE9}"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293773472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fld id="{D0ECF68A-A98C-4FBD-8CF2-58D6FBB5F97C}" type="datetime1">
              <a:rPr lang="en-US" smtClean="0">
                <a:solidFill>
                  <a:prstClr val="black"/>
                </a:solidFill>
              </a:rPr>
              <a:pPr/>
              <a:t>2/26/12</a:t>
            </a:fld>
            <a:endParaRPr lang="en-US">
              <a:solidFill>
                <a:prstClr val="black"/>
              </a:solidFill>
            </a:endParaRPr>
          </a:p>
        </p:txBody>
      </p:sp>
      <p:sp>
        <p:nvSpPr>
          <p:cNvPr id="6" name="Footer Placeholder 5"/>
          <p:cNvSpPr>
            <a:spLocks noGrp="1"/>
          </p:cNvSpPr>
          <p:nvPr>
            <p:ph type="ftr" sz="quarter" idx="11"/>
          </p:nvPr>
        </p:nvSpPr>
        <p:spPr/>
        <p:txBody>
          <a:bodyPr/>
          <a:lstStyle>
            <a:lvl1pPr>
              <a:defRPr/>
            </a:lvl1pPr>
          </a:lstStyle>
          <a:p>
            <a:endParaRPr lang="en-US">
              <a:solidFill>
                <a:prstClr val="black"/>
              </a:solidFill>
            </a:endParaRPr>
          </a:p>
        </p:txBody>
      </p:sp>
      <p:sp>
        <p:nvSpPr>
          <p:cNvPr id="7" name="Slide Number Placeholder 6"/>
          <p:cNvSpPr>
            <a:spLocks noGrp="1"/>
          </p:cNvSpPr>
          <p:nvPr>
            <p:ph type="sldNum" sz="quarter" idx="12"/>
          </p:nvPr>
        </p:nvSpPr>
        <p:spPr/>
        <p:txBody>
          <a:bodyPr/>
          <a:lstStyle>
            <a:lvl1pPr>
              <a:defRPr/>
            </a:lvl1pPr>
          </a:lstStyle>
          <a:p>
            <a:fld id="{91020B1E-E449-484B-AE8E-ACBCCDE95EE9}"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26527573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fld id="{B37F6029-0C67-418F-993A-9011CC3DDCB8}" type="datetime1">
              <a:rPr lang="en-US" smtClean="0">
                <a:solidFill>
                  <a:prstClr val="black"/>
                </a:solidFill>
              </a:rPr>
              <a:pPr/>
              <a:t>2/26/12</a:t>
            </a:fld>
            <a:endParaRPr lang="en-US">
              <a:solidFill>
                <a:prstClr val="black"/>
              </a:solidFill>
            </a:endParaRPr>
          </a:p>
        </p:txBody>
      </p:sp>
      <p:sp>
        <p:nvSpPr>
          <p:cNvPr id="8" name="Footer Placeholder 7"/>
          <p:cNvSpPr>
            <a:spLocks noGrp="1"/>
          </p:cNvSpPr>
          <p:nvPr>
            <p:ph type="ftr" sz="quarter" idx="11"/>
          </p:nvPr>
        </p:nvSpPr>
        <p:spPr/>
        <p:txBody>
          <a:bodyPr/>
          <a:lstStyle>
            <a:lvl1pPr>
              <a:defRPr/>
            </a:lvl1pPr>
          </a:lstStyle>
          <a:p>
            <a:endParaRPr lang="en-US">
              <a:solidFill>
                <a:prstClr val="black"/>
              </a:solidFill>
            </a:endParaRPr>
          </a:p>
        </p:txBody>
      </p:sp>
      <p:sp>
        <p:nvSpPr>
          <p:cNvPr id="9" name="Slide Number Placeholder 8"/>
          <p:cNvSpPr>
            <a:spLocks noGrp="1"/>
          </p:cNvSpPr>
          <p:nvPr>
            <p:ph type="sldNum" sz="quarter" idx="12"/>
          </p:nvPr>
        </p:nvSpPr>
        <p:spPr/>
        <p:txBody>
          <a:bodyPr/>
          <a:lstStyle>
            <a:lvl1pPr>
              <a:defRPr/>
            </a:lvl1pPr>
          </a:lstStyle>
          <a:p>
            <a:fld id="{91020B1E-E449-484B-AE8E-ACBCCDE95EE9}"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156547091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fld id="{6CA4D8F5-E44D-4AE1-A0A3-7BEB463062CD}" type="datetime1">
              <a:rPr lang="en-US" smtClean="0">
                <a:solidFill>
                  <a:prstClr val="black"/>
                </a:solidFill>
              </a:rPr>
              <a:pPr/>
              <a:t>2/26/12</a:t>
            </a:fld>
            <a:endParaRPr lang="en-US">
              <a:solidFill>
                <a:prstClr val="black"/>
              </a:solidFill>
            </a:endParaRPr>
          </a:p>
        </p:txBody>
      </p:sp>
      <p:sp>
        <p:nvSpPr>
          <p:cNvPr id="4" name="Footer Placeholder 3"/>
          <p:cNvSpPr>
            <a:spLocks noGrp="1"/>
          </p:cNvSpPr>
          <p:nvPr>
            <p:ph type="ftr" sz="quarter" idx="11"/>
          </p:nvPr>
        </p:nvSpPr>
        <p:spPr/>
        <p:txBody>
          <a:bodyPr/>
          <a:lstStyle>
            <a:lvl1pPr>
              <a:defRPr/>
            </a:lvl1pPr>
          </a:lstStyle>
          <a:p>
            <a:endParaRPr lang="en-US">
              <a:solidFill>
                <a:prstClr val="black"/>
              </a:solidFill>
            </a:endParaRPr>
          </a:p>
        </p:txBody>
      </p:sp>
      <p:sp>
        <p:nvSpPr>
          <p:cNvPr id="5" name="Slide Number Placeholder 4"/>
          <p:cNvSpPr>
            <a:spLocks noGrp="1"/>
          </p:cNvSpPr>
          <p:nvPr>
            <p:ph type="sldNum" sz="quarter" idx="12"/>
          </p:nvPr>
        </p:nvSpPr>
        <p:spPr/>
        <p:txBody>
          <a:bodyPr/>
          <a:lstStyle>
            <a:lvl1pPr>
              <a:defRPr/>
            </a:lvl1pPr>
          </a:lstStyle>
          <a:p>
            <a:fld id="{91020B1E-E449-484B-AE8E-ACBCCDE95EE9}"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150564097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EB39D7C8-4517-4B65-A008-33E33CAABAC0}" type="datetime1">
              <a:rPr lang="en-US" smtClean="0">
                <a:solidFill>
                  <a:prstClr val="black"/>
                </a:solidFill>
              </a:rPr>
              <a:pPr/>
              <a:t>2/26/12</a:t>
            </a:fld>
            <a:endParaRPr lang="en-US">
              <a:solidFill>
                <a:prstClr val="black"/>
              </a:solidFill>
            </a:endParaRPr>
          </a:p>
        </p:txBody>
      </p:sp>
      <p:sp>
        <p:nvSpPr>
          <p:cNvPr id="3" name="Footer Placeholder 2"/>
          <p:cNvSpPr>
            <a:spLocks noGrp="1"/>
          </p:cNvSpPr>
          <p:nvPr>
            <p:ph type="ftr" sz="quarter" idx="11"/>
          </p:nvPr>
        </p:nvSpPr>
        <p:spPr/>
        <p:txBody>
          <a:bodyPr/>
          <a:lstStyle>
            <a:lvl1pPr>
              <a:defRPr/>
            </a:lvl1pPr>
          </a:lstStyle>
          <a:p>
            <a:endParaRPr lang="en-US">
              <a:solidFill>
                <a:prstClr val="black"/>
              </a:solidFill>
            </a:endParaRPr>
          </a:p>
        </p:txBody>
      </p:sp>
      <p:sp>
        <p:nvSpPr>
          <p:cNvPr id="4" name="Slide Number Placeholder 3"/>
          <p:cNvSpPr>
            <a:spLocks noGrp="1"/>
          </p:cNvSpPr>
          <p:nvPr>
            <p:ph type="sldNum" sz="quarter" idx="12"/>
          </p:nvPr>
        </p:nvSpPr>
        <p:spPr/>
        <p:txBody>
          <a:bodyPr/>
          <a:lstStyle>
            <a:lvl1pPr>
              <a:defRPr/>
            </a:lvl1pPr>
          </a:lstStyle>
          <a:p>
            <a:fld id="{91020B1E-E449-484B-AE8E-ACBCCDE95EE9}"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19666734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33AD5711-8E5C-493E-82C4-83D92CA70ECB}" type="datetime1">
              <a:rPr lang="en-US" smtClean="0">
                <a:solidFill>
                  <a:prstClr val="black"/>
                </a:solidFill>
              </a:rPr>
              <a:pPr/>
              <a:t>2/26/12</a:t>
            </a:fld>
            <a:endParaRPr lang="en-US">
              <a:solidFill>
                <a:prstClr val="black"/>
              </a:solidFill>
            </a:endParaRPr>
          </a:p>
        </p:txBody>
      </p:sp>
      <p:sp>
        <p:nvSpPr>
          <p:cNvPr id="6" name="Footer Placeholder 5"/>
          <p:cNvSpPr>
            <a:spLocks noGrp="1"/>
          </p:cNvSpPr>
          <p:nvPr>
            <p:ph type="ftr" sz="quarter" idx="11"/>
          </p:nvPr>
        </p:nvSpPr>
        <p:spPr/>
        <p:txBody>
          <a:bodyPr/>
          <a:lstStyle>
            <a:lvl1pPr>
              <a:defRPr/>
            </a:lvl1pPr>
          </a:lstStyle>
          <a:p>
            <a:endParaRPr lang="en-US">
              <a:solidFill>
                <a:prstClr val="black"/>
              </a:solidFill>
            </a:endParaRPr>
          </a:p>
        </p:txBody>
      </p:sp>
      <p:sp>
        <p:nvSpPr>
          <p:cNvPr id="7" name="Slide Number Placeholder 6"/>
          <p:cNvSpPr>
            <a:spLocks noGrp="1"/>
          </p:cNvSpPr>
          <p:nvPr>
            <p:ph type="sldNum" sz="quarter" idx="12"/>
          </p:nvPr>
        </p:nvSpPr>
        <p:spPr/>
        <p:txBody>
          <a:bodyPr/>
          <a:lstStyle>
            <a:lvl1pPr>
              <a:defRPr/>
            </a:lvl1pPr>
          </a:lstStyle>
          <a:p>
            <a:fld id="{91020B1E-E449-484B-AE8E-ACBCCDE95EE9}"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7487120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890EEFC-DFD7-4615-8FF4-F893FD96451B}" type="datetimeFigureOut">
              <a:rPr lang="en-US" smtClean="0"/>
              <a:pPr/>
              <a:t>2/26/12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AA032F-D48D-4318-80F4-2E6C206A19E3}" type="slidenum">
              <a:rPr lang="en-US" smtClean="0"/>
              <a:pPr/>
              <a:t>‹#›</a:t>
            </a:fld>
            <a:endParaRPr lang="en-US"/>
          </a:p>
        </p:txBody>
      </p:sp>
    </p:spTree>
    <p:extLst>
      <p:ext uri="{BB962C8B-B14F-4D97-AF65-F5344CB8AC3E}">
        <p14:creationId xmlns:p14="http://schemas.microsoft.com/office/powerpoint/2010/main" val="384819064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8242EE98-0BD2-406F-8FAB-1DB15600D4A5}" type="datetime1">
              <a:rPr lang="en-US" smtClean="0">
                <a:solidFill>
                  <a:prstClr val="black"/>
                </a:solidFill>
              </a:rPr>
              <a:pPr/>
              <a:t>2/26/12</a:t>
            </a:fld>
            <a:endParaRPr lang="en-US">
              <a:solidFill>
                <a:prstClr val="black"/>
              </a:solidFill>
            </a:endParaRPr>
          </a:p>
        </p:txBody>
      </p:sp>
      <p:sp>
        <p:nvSpPr>
          <p:cNvPr id="6" name="Footer Placeholder 5"/>
          <p:cNvSpPr>
            <a:spLocks noGrp="1"/>
          </p:cNvSpPr>
          <p:nvPr>
            <p:ph type="ftr" sz="quarter" idx="11"/>
          </p:nvPr>
        </p:nvSpPr>
        <p:spPr/>
        <p:txBody>
          <a:bodyPr/>
          <a:lstStyle>
            <a:lvl1pPr>
              <a:defRPr/>
            </a:lvl1pPr>
          </a:lstStyle>
          <a:p>
            <a:endParaRPr lang="en-US">
              <a:solidFill>
                <a:prstClr val="black"/>
              </a:solidFill>
            </a:endParaRPr>
          </a:p>
        </p:txBody>
      </p:sp>
      <p:sp>
        <p:nvSpPr>
          <p:cNvPr id="7" name="Slide Number Placeholder 6"/>
          <p:cNvSpPr>
            <a:spLocks noGrp="1"/>
          </p:cNvSpPr>
          <p:nvPr>
            <p:ph type="sldNum" sz="quarter" idx="12"/>
          </p:nvPr>
        </p:nvSpPr>
        <p:spPr/>
        <p:txBody>
          <a:bodyPr/>
          <a:lstStyle>
            <a:lvl1pPr>
              <a:defRPr/>
            </a:lvl1pPr>
          </a:lstStyle>
          <a:p>
            <a:fld id="{91020B1E-E449-484B-AE8E-ACBCCDE95EE9}"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77600805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C16334A2-EE85-461F-BD10-1E994207F3A3}" type="datetime1">
              <a:rPr lang="en-US" smtClean="0">
                <a:solidFill>
                  <a:prstClr val="black"/>
                </a:solidFill>
              </a:rPr>
              <a:pPr/>
              <a:t>2/26/12</a:t>
            </a:fld>
            <a:endParaRPr lang="en-US">
              <a:solidFill>
                <a:prstClr val="black"/>
              </a:solidFill>
            </a:endParaRPr>
          </a:p>
        </p:txBody>
      </p:sp>
      <p:sp>
        <p:nvSpPr>
          <p:cNvPr id="5" name="Footer Placeholder 4"/>
          <p:cNvSpPr>
            <a:spLocks noGrp="1"/>
          </p:cNvSpPr>
          <p:nvPr>
            <p:ph type="ftr" sz="quarter" idx="11"/>
          </p:nvPr>
        </p:nvSpPr>
        <p:spPr/>
        <p:txBody>
          <a:bodyPr/>
          <a:lstStyle>
            <a:lvl1pPr>
              <a:defRPr/>
            </a:lvl1pPr>
          </a:lstStyle>
          <a:p>
            <a:endParaRPr lang="en-US">
              <a:solidFill>
                <a:prstClr val="black"/>
              </a:solidFill>
            </a:endParaRPr>
          </a:p>
        </p:txBody>
      </p:sp>
      <p:sp>
        <p:nvSpPr>
          <p:cNvPr id="6" name="Slide Number Placeholder 5"/>
          <p:cNvSpPr>
            <a:spLocks noGrp="1"/>
          </p:cNvSpPr>
          <p:nvPr>
            <p:ph type="sldNum" sz="quarter" idx="12"/>
          </p:nvPr>
        </p:nvSpPr>
        <p:spPr/>
        <p:txBody>
          <a:bodyPr/>
          <a:lstStyle>
            <a:lvl1pPr>
              <a:defRPr/>
            </a:lvl1pPr>
          </a:lstStyle>
          <a:p>
            <a:fld id="{91020B1E-E449-484B-AE8E-ACBCCDE95EE9}"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100633730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2B0B4693-8193-417A-9E79-18A6E82E2289}" type="datetime1">
              <a:rPr lang="en-US" smtClean="0">
                <a:solidFill>
                  <a:prstClr val="black"/>
                </a:solidFill>
              </a:rPr>
              <a:pPr/>
              <a:t>2/26/12</a:t>
            </a:fld>
            <a:endParaRPr lang="en-US">
              <a:solidFill>
                <a:prstClr val="black"/>
              </a:solidFill>
            </a:endParaRPr>
          </a:p>
        </p:txBody>
      </p:sp>
      <p:sp>
        <p:nvSpPr>
          <p:cNvPr id="5" name="Footer Placeholder 4"/>
          <p:cNvSpPr>
            <a:spLocks noGrp="1"/>
          </p:cNvSpPr>
          <p:nvPr>
            <p:ph type="ftr" sz="quarter" idx="11"/>
          </p:nvPr>
        </p:nvSpPr>
        <p:spPr/>
        <p:txBody>
          <a:bodyPr/>
          <a:lstStyle>
            <a:lvl1pPr>
              <a:defRPr/>
            </a:lvl1pPr>
          </a:lstStyle>
          <a:p>
            <a:endParaRPr lang="en-US">
              <a:solidFill>
                <a:prstClr val="black"/>
              </a:solidFill>
            </a:endParaRPr>
          </a:p>
        </p:txBody>
      </p:sp>
      <p:sp>
        <p:nvSpPr>
          <p:cNvPr id="6" name="Slide Number Placeholder 5"/>
          <p:cNvSpPr>
            <a:spLocks noGrp="1"/>
          </p:cNvSpPr>
          <p:nvPr>
            <p:ph type="sldNum" sz="quarter" idx="12"/>
          </p:nvPr>
        </p:nvSpPr>
        <p:spPr/>
        <p:txBody>
          <a:bodyPr/>
          <a:lstStyle>
            <a:lvl1pPr>
              <a:defRPr/>
            </a:lvl1pPr>
          </a:lstStyle>
          <a:p>
            <a:fld id="{91020B1E-E449-484B-AE8E-ACBCCDE95EE9}"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386011540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cSld name="1_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6200" y="1447801"/>
            <a:ext cx="4040188" cy="304801"/>
          </a:xfrm>
          <a:solidFill>
            <a:schemeClr val="accent5">
              <a:lumMod val="20000"/>
              <a:lumOff val="80000"/>
              <a:alpha val="39000"/>
            </a:schemeClr>
          </a:solidFill>
        </p:spPr>
        <p:txBody>
          <a:bodyPr tIns="274320" anchor="b">
            <a:noAutofit/>
          </a:bodyPr>
          <a:lstStyle>
            <a:lvl1pPr marL="0" indent="0">
              <a:buNone/>
              <a:defRPr sz="1800" b="1" cap="all" baseline="0">
                <a:solidFill>
                  <a:schemeClr val="bg2"/>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76200" y="1752601"/>
            <a:ext cx="4040188" cy="4068763"/>
          </a:xfrm>
        </p:spPr>
        <p:txBody>
          <a:bodyPr/>
          <a:lstStyle>
            <a:lvl1pPr>
              <a:lnSpc>
                <a:spcPct val="100000"/>
              </a:lnSpc>
              <a:buClr>
                <a:schemeClr val="bg1">
                  <a:lumMod val="95000"/>
                </a:schemeClr>
              </a:buClr>
              <a:defRPr sz="2000"/>
            </a:lvl1pPr>
            <a:lvl2pPr>
              <a:lnSpc>
                <a:spcPct val="100000"/>
              </a:lnSpc>
              <a:buClr>
                <a:schemeClr val="bg1">
                  <a:lumMod val="95000"/>
                </a:schemeClr>
              </a:buClr>
              <a:defRPr sz="2000"/>
            </a:lvl2pPr>
            <a:lvl3pPr>
              <a:lnSpc>
                <a:spcPct val="100000"/>
              </a:lnSpc>
              <a:buClr>
                <a:schemeClr val="bg1">
                  <a:lumMod val="95000"/>
                </a:schemeClr>
              </a:buClr>
              <a:defRPr sz="1800"/>
            </a:lvl3pPr>
            <a:lvl4pPr>
              <a:lnSpc>
                <a:spcPct val="100000"/>
              </a:lnSpc>
              <a:buClr>
                <a:schemeClr val="bg1">
                  <a:lumMod val="95000"/>
                </a:schemeClr>
              </a:buClr>
              <a:defRPr sz="1600"/>
            </a:lvl4pPr>
            <a:lvl5pPr>
              <a:lnSpc>
                <a:spcPct val="100000"/>
              </a:lnSpc>
              <a:buClr>
                <a:schemeClr val="bg1">
                  <a:lumMod val="95000"/>
                </a:schemeClr>
              </a:buCl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Content Placeholder 5"/>
          <p:cNvSpPr>
            <a:spLocks noGrp="1"/>
          </p:cNvSpPr>
          <p:nvPr>
            <p:ph sz="quarter" idx="4"/>
          </p:nvPr>
        </p:nvSpPr>
        <p:spPr>
          <a:xfrm>
            <a:off x="4491039" y="1752601"/>
            <a:ext cx="4041775" cy="4068763"/>
          </a:xfrm>
        </p:spPr>
        <p:txBody>
          <a:bodyPr/>
          <a:lstStyle>
            <a:lvl1pPr>
              <a:buClr>
                <a:schemeClr val="bg1">
                  <a:lumMod val="95000"/>
                </a:schemeClr>
              </a:buClr>
              <a:defRPr sz="2000"/>
            </a:lvl1pPr>
            <a:lvl2pPr>
              <a:buClr>
                <a:schemeClr val="bg1">
                  <a:lumMod val="95000"/>
                </a:schemeClr>
              </a:buClr>
              <a:defRPr sz="2000"/>
            </a:lvl2pPr>
            <a:lvl3pPr>
              <a:buClr>
                <a:schemeClr val="bg1">
                  <a:lumMod val="95000"/>
                </a:schemeClr>
              </a:buClr>
              <a:defRPr sz="1800"/>
            </a:lvl3pPr>
            <a:lvl4pPr>
              <a:buClr>
                <a:schemeClr val="bg1">
                  <a:lumMod val="95000"/>
                </a:schemeClr>
              </a:buClr>
              <a:defRPr sz="1600"/>
            </a:lvl4pPr>
            <a:lvl5pPr>
              <a:buClr>
                <a:schemeClr val="bg1">
                  <a:lumMod val="95000"/>
                </a:schemeClr>
              </a:buCl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2" name="Text Placeholder 2"/>
          <p:cNvSpPr>
            <a:spLocks noGrp="1"/>
          </p:cNvSpPr>
          <p:nvPr>
            <p:ph type="body" idx="12"/>
          </p:nvPr>
        </p:nvSpPr>
        <p:spPr>
          <a:xfrm>
            <a:off x="4494212" y="1447802"/>
            <a:ext cx="4040188" cy="304801"/>
          </a:xfrm>
          <a:solidFill>
            <a:schemeClr val="accent5">
              <a:lumMod val="20000"/>
              <a:lumOff val="80000"/>
              <a:alpha val="39000"/>
            </a:schemeClr>
          </a:solidFill>
        </p:spPr>
        <p:txBody>
          <a:bodyPr tIns="274320" anchor="b">
            <a:noAutofit/>
          </a:bodyPr>
          <a:lstStyle>
            <a:lvl1pPr marL="0" indent="0">
              <a:buNone/>
              <a:defRPr sz="1800" b="1" cap="all" baseline="0">
                <a:solidFill>
                  <a:schemeClr val="bg2"/>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0" name="Slide Number Placeholder 9"/>
          <p:cNvSpPr>
            <a:spLocks noGrp="1"/>
          </p:cNvSpPr>
          <p:nvPr>
            <p:ph type="sldNum" sz="quarter" idx="14"/>
          </p:nvPr>
        </p:nvSpPr>
        <p:spPr/>
        <p:txBody>
          <a:bodyPr/>
          <a:lstStyle/>
          <a:p>
            <a:fld id="{0E44BD36-84F5-4BCF-970B-2F7575076E44}" type="slidenum">
              <a:rPr lang="en-US" smtClean="0">
                <a:solidFill>
                  <a:prstClr val="black"/>
                </a:solidFill>
              </a:rPr>
              <a:pPr/>
              <a:t>‹#›</a:t>
            </a:fld>
            <a:endParaRPr lang="en-US" dirty="0">
              <a:solidFill>
                <a:prstClr val="black"/>
              </a:solidFill>
            </a:endParaRPr>
          </a:p>
        </p:txBody>
      </p:sp>
      <p:sp>
        <p:nvSpPr>
          <p:cNvPr id="11" name="Footer Placeholder 10"/>
          <p:cNvSpPr>
            <a:spLocks noGrp="1"/>
          </p:cNvSpPr>
          <p:nvPr>
            <p:ph type="ftr" sz="quarter" idx="15"/>
          </p:nvPr>
        </p:nvSpPr>
        <p:spPr/>
        <p:txBody>
          <a:bodyPr/>
          <a:lstStyle/>
          <a:p>
            <a:endParaRPr lang="en-US" dirty="0">
              <a:solidFill>
                <a:prstClr val="black"/>
              </a:solidFill>
            </a:endParaRPr>
          </a:p>
        </p:txBody>
      </p:sp>
      <p:sp>
        <p:nvSpPr>
          <p:cNvPr id="17" name="Title 16"/>
          <p:cNvSpPr>
            <a:spLocks noGrp="1"/>
          </p:cNvSpPr>
          <p:nvPr>
            <p:ph type="title"/>
          </p:nvPr>
        </p:nvSpPr>
        <p:spPr>
          <a:xfrm>
            <a:off x="152400" y="152400"/>
            <a:ext cx="8229600" cy="639763"/>
          </a:xfrm>
        </p:spPr>
        <p:txBody>
          <a:bodyPr/>
          <a:lstStyle>
            <a:lvl1pPr>
              <a:buNone/>
              <a:defRPr>
                <a:solidFill>
                  <a:srgbClr val="FFFF00"/>
                </a:solidFill>
              </a:defRPr>
            </a:lvl1pPr>
          </a:lstStyle>
          <a:p>
            <a:r>
              <a:rPr lang="en-US" dirty="0" smtClean="0"/>
              <a:t>Click to edit Master title style</a:t>
            </a:r>
            <a:endParaRPr lang="en-US" dirty="0"/>
          </a:p>
        </p:txBody>
      </p:sp>
      <p:sp>
        <p:nvSpPr>
          <p:cNvPr id="18" name="Text Placeholder 10"/>
          <p:cNvSpPr>
            <a:spLocks noGrp="1"/>
          </p:cNvSpPr>
          <p:nvPr>
            <p:ph type="body" sz="quarter" idx="13"/>
          </p:nvPr>
        </p:nvSpPr>
        <p:spPr>
          <a:xfrm>
            <a:off x="359400" y="669600"/>
            <a:ext cx="8251200" cy="457200"/>
          </a:xfrm>
        </p:spPr>
        <p:txBody>
          <a:bodyPr>
            <a:normAutofit/>
          </a:bodyPr>
          <a:lstStyle>
            <a:lvl1pPr>
              <a:buFontTx/>
              <a:buNone/>
              <a:defRPr sz="2400" i="1"/>
            </a:lvl1pPr>
          </a:lstStyle>
          <a:p>
            <a:pPr lvl="0"/>
            <a:r>
              <a:rPr lang="en-US" dirty="0" smtClean="0"/>
              <a:t>Click to edit Master text styles</a:t>
            </a:r>
          </a:p>
        </p:txBody>
      </p:sp>
    </p:spTree>
    <p:extLst>
      <p:ext uri="{BB962C8B-B14F-4D97-AF65-F5344CB8AC3E}">
        <p14:creationId xmlns:p14="http://schemas.microsoft.com/office/powerpoint/2010/main" val="2506172957"/>
      </p:ext>
    </p:extLst>
  </p:cSld>
  <p:clrMapOvr>
    <a:masterClrMapping/>
  </p:clrMapOvr>
  <p:transition xmlns:p14="http://schemas.microsoft.com/office/powerpoint/2010/mai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cSld name="1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500856"/>
            <a:ext cx="8229600" cy="674688"/>
          </a:xfrm>
          <a:ln>
            <a:solidFill>
              <a:schemeClr val="accent1"/>
            </a:solidFill>
          </a:ln>
        </p:spPr>
        <p:txBody>
          <a:bodyPr lIns="274320" anchor="ctr">
            <a:noAutofit/>
          </a:bodyPr>
          <a:lstStyle>
            <a:lvl1pPr algn="ctr">
              <a:buNone/>
              <a:defRPr sz="3600" b="1">
                <a:solidFill>
                  <a:schemeClr val="tx1"/>
                </a:solidFill>
              </a:defRPr>
            </a:lvl1pPr>
          </a:lstStyle>
          <a:p>
            <a:r>
              <a:rPr kumimoji="0" lang="en-US" dirty="0" smtClean="0"/>
              <a:t>Click to edit Master title style</a:t>
            </a:r>
            <a:endParaRPr kumimoji="0" lang="en-US" dirty="0"/>
          </a:p>
        </p:txBody>
      </p:sp>
      <p:sp>
        <p:nvSpPr>
          <p:cNvPr id="4" name="Text Placeholder 3"/>
          <p:cNvSpPr>
            <a:spLocks noGrp="1"/>
          </p:cNvSpPr>
          <p:nvPr>
            <p:ph type="body" sz="half" idx="2"/>
          </p:nvPr>
        </p:nvSpPr>
        <p:spPr>
          <a:xfrm>
            <a:off x="457200" y="1219200"/>
            <a:ext cx="8229600" cy="533400"/>
          </a:xfrm>
        </p:spPr>
        <p:txBody>
          <a:bodyPr anchor="ctr" anchorCtr="0"/>
          <a:lstStyle>
            <a:lvl1pPr marL="0" indent="0" algn="l">
              <a:buFontTx/>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6400800" y="6356350"/>
            <a:ext cx="2289048" cy="365760"/>
          </a:xfrm>
          <a:prstGeom prst="rect">
            <a:avLst/>
          </a:prstGeom>
        </p:spPr>
        <p:txBody>
          <a:bodyPr/>
          <a:lstStyle/>
          <a:p>
            <a:fld id="{8D2D2537-2679-4ABE-B4BC-C9EF04596E34}" type="datetime1">
              <a:rPr lang="en-US" smtClean="0">
                <a:solidFill>
                  <a:prstClr val="black"/>
                </a:solidFill>
              </a:rPr>
              <a:pPr/>
              <a:t>2/26/12</a:t>
            </a:fld>
            <a:endParaRPr lang="en-US">
              <a:solidFill>
                <a:prstClr val="black"/>
              </a:solidFill>
            </a:endParaRPr>
          </a:p>
        </p:txBody>
      </p:sp>
      <p:sp>
        <p:nvSpPr>
          <p:cNvPr id="6" name="Footer Placeholder 5"/>
          <p:cNvSpPr>
            <a:spLocks noGrp="1"/>
          </p:cNvSpPr>
          <p:nvPr>
            <p:ph type="ftr" sz="quarter" idx="11"/>
          </p:nvPr>
        </p:nvSpPr>
        <p:spPr/>
        <p:txBody>
          <a:bodyPr/>
          <a:lstStyle/>
          <a:p>
            <a:endParaRPr lang="en-US">
              <a:solidFill>
                <a:prstClr val="black"/>
              </a:solidFill>
            </a:endParaRPr>
          </a:p>
        </p:txBody>
      </p:sp>
      <p:sp>
        <p:nvSpPr>
          <p:cNvPr id="7" name="Slide Number Placeholder 6"/>
          <p:cNvSpPr>
            <a:spLocks noGrp="1"/>
          </p:cNvSpPr>
          <p:nvPr>
            <p:ph type="sldNum" sz="quarter" idx="12"/>
          </p:nvPr>
        </p:nvSpPr>
        <p:spPr/>
        <p:txBody>
          <a:bodyPr/>
          <a:lstStyle/>
          <a:p>
            <a:fld id="{91020B1E-E449-484B-AE8E-ACBCCDE95EE9}" type="slidenum">
              <a:rPr lang="en-US" smtClean="0">
                <a:solidFill>
                  <a:prstClr val="black"/>
                </a:solidFill>
              </a:rPr>
              <a:pPr/>
              <a:t>‹#›</a:t>
            </a:fld>
            <a:endParaRPr lang="en-US">
              <a:solidFill>
                <a:prstClr val="black"/>
              </a:solidFill>
            </a:endParaRPr>
          </a:p>
        </p:txBody>
      </p:sp>
      <p:sp>
        <p:nvSpPr>
          <p:cNvPr id="8" name="Straight Connector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9" name="Isosceles Triangle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0" name="Rectangle 9"/>
          <p:cNvSpPr/>
          <p:nvPr/>
        </p:nvSpPr>
        <p:spPr>
          <a:xfrm>
            <a:off x="457200" y="500856"/>
            <a:ext cx="182880"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4" name="Content Placeholder 13"/>
          <p:cNvSpPr>
            <a:spLocks noGrp="1"/>
          </p:cNvSpPr>
          <p:nvPr>
            <p:ph sz="quarter" idx="13"/>
          </p:nvPr>
        </p:nvSpPr>
        <p:spPr>
          <a:xfrm>
            <a:off x="457200" y="1905000"/>
            <a:ext cx="8229600" cy="4267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9517458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cSld name="8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752600"/>
            <a:ext cx="8229600" cy="4541837"/>
          </a:xfrm>
          <a:ln>
            <a:noFill/>
          </a:ln>
        </p:spPr>
        <p:txBody>
          <a:bodyPr/>
          <a:lstStyle>
            <a:lvl1pPr>
              <a:buClr>
                <a:schemeClr val="accent4"/>
              </a:buClr>
              <a:defRPr/>
            </a:lvl1pPr>
            <a:lvl2pPr>
              <a:buClr>
                <a:schemeClr val="accent3"/>
              </a:buClr>
              <a:defRPr/>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6"/>
          <p:cNvSpPr>
            <a:spLocks noGrp="1"/>
          </p:cNvSpPr>
          <p:nvPr>
            <p:ph type="title"/>
          </p:nvPr>
        </p:nvSpPr>
        <p:spPr>
          <a:xfrm>
            <a:off x="457200" y="381000"/>
            <a:ext cx="8229600" cy="838200"/>
          </a:xfrm>
        </p:spPr>
        <p:txBody>
          <a:bodyPr/>
          <a:lstStyle>
            <a:lvl1pPr>
              <a:buNone/>
              <a:defRPr baseline="0">
                <a:solidFill>
                  <a:srgbClr val="FFFF00"/>
                </a:solidFill>
              </a:defRPr>
            </a:lvl1pPr>
          </a:lstStyle>
          <a:p>
            <a:r>
              <a:rPr lang="en-US" dirty="0" smtClean="0"/>
              <a:t>Click to edit Master title style</a:t>
            </a:r>
            <a:endParaRPr lang="en-US" dirty="0"/>
          </a:p>
        </p:txBody>
      </p:sp>
      <p:sp>
        <p:nvSpPr>
          <p:cNvPr id="4" name="Date Placeholder 9"/>
          <p:cNvSpPr>
            <a:spLocks noGrp="1"/>
          </p:cNvSpPr>
          <p:nvPr>
            <p:ph type="dt" sz="half" idx="10"/>
          </p:nvPr>
        </p:nvSpPr>
        <p:spPr>
          <a:xfrm>
            <a:off x="457200" y="6356350"/>
            <a:ext cx="1981200" cy="365125"/>
          </a:xfrm>
          <a:prstGeom prst="rect">
            <a:avLst/>
          </a:prstGeom>
        </p:spPr>
        <p:txBody>
          <a:bodyPr/>
          <a:lstStyle>
            <a:lvl1pPr>
              <a:defRPr smtClean="0">
                <a:solidFill>
                  <a:prstClr val="black">
                    <a:tint val="75000"/>
                  </a:prstClr>
                </a:solidFill>
              </a:defRPr>
            </a:lvl1pPr>
          </a:lstStyle>
          <a:p>
            <a:pPr>
              <a:defRPr/>
            </a:pPr>
            <a:fld id="{747916D5-C2A0-4B8F-AC5D-4878D5C69671}" type="datetime1">
              <a:rPr lang="en-US"/>
              <a:pPr>
                <a:defRPr/>
              </a:pPr>
              <a:t>2/26/12</a:t>
            </a:fld>
            <a:endParaRPr lang="en-US"/>
          </a:p>
        </p:txBody>
      </p:sp>
      <p:sp>
        <p:nvSpPr>
          <p:cNvPr id="5" name="Footer Placeholder 21"/>
          <p:cNvSpPr>
            <a:spLocks noGrp="1"/>
          </p:cNvSpPr>
          <p:nvPr>
            <p:ph type="ftr" sz="quarter" idx="11"/>
          </p:nvPr>
        </p:nvSpPr>
        <p:spPr/>
        <p:txBody>
          <a:bodyPr/>
          <a:lstStyle>
            <a:lvl1pPr>
              <a:defRPr>
                <a:solidFill>
                  <a:prstClr val="black">
                    <a:tint val="75000"/>
                  </a:prstClr>
                </a:solidFill>
              </a:defRPr>
            </a:lvl1pPr>
          </a:lstStyle>
          <a:p>
            <a:pPr>
              <a:defRPr/>
            </a:pPr>
            <a:endParaRPr lang="en-US"/>
          </a:p>
        </p:txBody>
      </p:sp>
      <p:sp>
        <p:nvSpPr>
          <p:cNvPr id="6" name="Slide Number Placeholder 17"/>
          <p:cNvSpPr>
            <a:spLocks noGrp="1"/>
          </p:cNvSpPr>
          <p:nvPr>
            <p:ph type="sldNum" sz="quarter" idx="12"/>
          </p:nvPr>
        </p:nvSpPr>
        <p:spPr/>
        <p:txBody>
          <a:bodyPr/>
          <a:lstStyle>
            <a:lvl1pPr>
              <a:defRPr>
                <a:solidFill>
                  <a:prstClr val="black">
                    <a:tint val="75000"/>
                  </a:prstClr>
                </a:solidFill>
              </a:defRPr>
            </a:lvl1pPr>
          </a:lstStyle>
          <a:p>
            <a:pPr>
              <a:defRPr/>
            </a:pPr>
            <a:fld id="{DABFBD96-D1ED-4BD4-BF4C-314257A2F33A}" type="slidenum">
              <a:rPr lang="en-US"/>
              <a:pPr>
                <a:defRPr/>
              </a:pPr>
              <a:t>‹#›</a:t>
            </a:fld>
            <a:endParaRPr lang="en-US"/>
          </a:p>
        </p:txBody>
      </p:sp>
    </p:spTree>
    <p:extLst>
      <p:ext uri="{BB962C8B-B14F-4D97-AF65-F5344CB8AC3E}">
        <p14:creationId xmlns:p14="http://schemas.microsoft.com/office/powerpoint/2010/main" val="2791460897"/>
      </p:ext>
    </p:extLst>
  </p:cSld>
  <p:clrMapOvr>
    <a:masterClrMapping/>
  </p:clrMapOvr>
  <p:transition xmlns:p14="http://schemas.microsoft.com/office/powerpoint/2010/mai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cSld name="26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752600"/>
            <a:ext cx="8229600" cy="4541837"/>
          </a:xfrm>
          <a:ln>
            <a:noFill/>
          </a:ln>
        </p:spPr>
        <p:txBody>
          <a:bodyPr/>
          <a:lstStyle>
            <a:lvl1pPr>
              <a:buClr>
                <a:schemeClr val="accent4"/>
              </a:buClr>
              <a:defRPr/>
            </a:lvl1pPr>
            <a:lvl2pPr>
              <a:buClr>
                <a:schemeClr val="accent3"/>
              </a:buClr>
              <a:defRPr/>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6"/>
          <p:cNvSpPr>
            <a:spLocks noGrp="1"/>
          </p:cNvSpPr>
          <p:nvPr>
            <p:ph type="title"/>
          </p:nvPr>
        </p:nvSpPr>
        <p:spPr>
          <a:xfrm>
            <a:off x="457200" y="228600"/>
            <a:ext cx="8229600" cy="838200"/>
          </a:xfrm>
          <a:effectLst>
            <a:outerShdw blurRad="50800" dist="50800" dir="5400000" algn="ctr" rotWithShape="0">
              <a:schemeClr val="bg1"/>
            </a:outerShdw>
          </a:effectLst>
        </p:spPr>
        <p:txBody>
          <a:bodyPr/>
          <a:lstStyle>
            <a:lvl1pPr>
              <a:buNone/>
              <a:defRPr baseline="0">
                <a:solidFill>
                  <a:schemeClr val="accent2">
                    <a:lumMod val="75000"/>
                  </a:schemeClr>
                </a:solidFill>
                <a:effectLst>
                  <a:outerShdw blurRad="38100" dist="38100" dir="2700000" algn="tl">
                    <a:srgbClr val="000000">
                      <a:alpha val="43137"/>
                    </a:srgbClr>
                  </a:outerShdw>
                </a:effectLst>
              </a:defRPr>
            </a:lvl1pPr>
          </a:lstStyle>
          <a:p>
            <a:r>
              <a:rPr lang="en-US" dirty="0" smtClean="0"/>
              <a:t>Click to edit Master title style</a:t>
            </a:r>
            <a:endParaRPr lang="en-US" dirty="0"/>
          </a:p>
        </p:txBody>
      </p:sp>
      <p:sp>
        <p:nvSpPr>
          <p:cNvPr id="4" name="Date Placeholder 9"/>
          <p:cNvSpPr>
            <a:spLocks noGrp="1"/>
          </p:cNvSpPr>
          <p:nvPr>
            <p:ph type="dt" sz="half" idx="10"/>
          </p:nvPr>
        </p:nvSpPr>
        <p:spPr>
          <a:xfrm>
            <a:off x="457200" y="6356350"/>
            <a:ext cx="1981200" cy="365125"/>
          </a:xfrm>
          <a:prstGeom prst="rect">
            <a:avLst/>
          </a:prstGeom>
        </p:spPr>
        <p:txBody>
          <a:bodyPr/>
          <a:lstStyle>
            <a:lvl1pPr>
              <a:defRPr>
                <a:solidFill>
                  <a:prstClr val="black"/>
                </a:solidFill>
              </a:defRPr>
            </a:lvl1pPr>
          </a:lstStyle>
          <a:p>
            <a:pPr>
              <a:defRPr/>
            </a:pPr>
            <a:fld id="{B05A681B-47AF-4E23-9651-6E8757B077F9}" type="datetime1">
              <a:rPr lang="en-US" smtClean="0"/>
              <a:pPr>
                <a:defRPr/>
              </a:pPr>
              <a:t>2/26/12</a:t>
            </a:fld>
            <a:endParaRPr lang="en-US"/>
          </a:p>
        </p:txBody>
      </p:sp>
      <p:sp>
        <p:nvSpPr>
          <p:cNvPr id="5" name="Footer Placeholder 21"/>
          <p:cNvSpPr>
            <a:spLocks noGrp="1"/>
          </p:cNvSpPr>
          <p:nvPr>
            <p:ph type="ftr" sz="quarter" idx="11"/>
          </p:nvPr>
        </p:nvSpPr>
        <p:spPr>
          <a:xfrm>
            <a:off x="609600" y="6248400"/>
            <a:ext cx="5421313" cy="365125"/>
          </a:xfrm>
          <a:prstGeom prst="rect">
            <a:avLst/>
          </a:prstGeom>
        </p:spPr>
        <p:txBody>
          <a:bodyPr/>
          <a:lstStyle>
            <a:lvl1pPr>
              <a:defRPr>
                <a:solidFill>
                  <a:srgbClr val="676A55"/>
                </a:solidFill>
              </a:defRPr>
            </a:lvl1pPr>
          </a:lstStyle>
          <a:p>
            <a:pPr>
              <a:defRPr/>
            </a:pPr>
            <a:endParaRPr lang="en-US"/>
          </a:p>
        </p:txBody>
      </p:sp>
      <p:sp>
        <p:nvSpPr>
          <p:cNvPr id="8" name="Slide Number Placeholder 17"/>
          <p:cNvSpPr>
            <a:spLocks noGrp="1"/>
          </p:cNvSpPr>
          <p:nvPr>
            <p:ph type="sldNum" sz="quarter" idx="12"/>
          </p:nvPr>
        </p:nvSpPr>
        <p:spPr>
          <a:xfrm>
            <a:off x="146304" y="6210300"/>
            <a:ext cx="457200" cy="457200"/>
          </a:xfrm>
        </p:spPr>
        <p:txBody>
          <a:bodyPr/>
          <a:lstStyle>
            <a:lvl1pPr>
              <a:defRPr>
                <a:solidFill>
                  <a:schemeClr val="bg1"/>
                </a:solidFill>
              </a:defRPr>
            </a:lvl1pPr>
          </a:lstStyle>
          <a:p>
            <a:pPr>
              <a:defRPr/>
            </a:pPr>
            <a:fld id="{6267FCD8-B051-4A68-93DB-5C00CFDDAF63}" type="slidenum">
              <a:rPr lang="en-US" smtClean="0">
                <a:solidFill>
                  <a:prstClr val="white"/>
                </a:solidFill>
              </a:rPr>
              <a:pPr>
                <a:defRPr/>
              </a:pPr>
              <a:t>‹#›</a:t>
            </a:fld>
            <a:endParaRPr lang="en-US" dirty="0">
              <a:solidFill>
                <a:prstClr val="white"/>
              </a:solidFill>
            </a:endParaRPr>
          </a:p>
        </p:txBody>
      </p:sp>
    </p:spTree>
    <p:extLst>
      <p:ext uri="{BB962C8B-B14F-4D97-AF65-F5344CB8AC3E}">
        <p14:creationId xmlns:p14="http://schemas.microsoft.com/office/powerpoint/2010/main" val="394527775"/>
      </p:ext>
    </p:extLst>
  </p:cSld>
  <p:clrMapOvr>
    <a:masterClrMapping/>
  </p:clrMapOvr>
  <p:transition xmlns:p14="http://schemas.microsoft.com/office/powerpoint/2010/main" spd="slow">
    <p:fade/>
  </p:transition>
  <p:timing>
    <p:tnLst>
      <p:par>
        <p:cTn xmlns:p14="http://schemas.microsoft.com/office/powerpoint/2010/mai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cSld name="4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752600"/>
            <a:ext cx="8229600" cy="4541837"/>
          </a:xfrm>
          <a:ln>
            <a:noFill/>
          </a:ln>
        </p:spPr>
        <p:txBody>
          <a:bodyPr/>
          <a:lstStyle>
            <a:lvl1pPr>
              <a:buClr>
                <a:schemeClr val="accent4"/>
              </a:buClr>
              <a:defRPr/>
            </a:lvl1pPr>
            <a:lvl2pPr>
              <a:buClr>
                <a:schemeClr val="accent3"/>
              </a:buClr>
              <a:defRPr/>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6"/>
          <p:cNvSpPr>
            <a:spLocks noGrp="1"/>
          </p:cNvSpPr>
          <p:nvPr>
            <p:ph type="title"/>
          </p:nvPr>
        </p:nvSpPr>
        <p:spPr>
          <a:xfrm>
            <a:off x="457200" y="381000"/>
            <a:ext cx="8229600" cy="838200"/>
          </a:xfrm>
        </p:spPr>
        <p:txBody>
          <a:bodyPr/>
          <a:lstStyle>
            <a:lvl1pPr>
              <a:buNone/>
              <a:defRPr baseline="0">
                <a:solidFill>
                  <a:srgbClr val="FFFF00"/>
                </a:solidFill>
              </a:defRPr>
            </a:lvl1pPr>
          </a:lstStyle>
          <a:p>
            <a:r>
              <a:rPr lang="en-US" dirty="0" smtClean="0"/>
              <a:t>Click to edit Master title style</a:t>
            </a:r>
            <a:endParaRPr lang="en-US" dirty="0"/>
          </a:p>
        </p:txBody>
      </p:sp>
      <p:sp>
        <p:nvSpPr>
          <p:cNvPr id="4" name="Date Placeholder 9"/>
          <p:cNvSpPr>
            <a:spLocks noGrp="1"/>
          </p:cNvSpPr>
          <p:nvPr>
            <p:ph type="dt" sz="half" idx="10"/>
          </p:nvPr>
        </p:nvSpPr>
        <p:spPr>
          <a:xfrm>
            <a:off x="457200" y="6356350"/>
            <a:ext cx="1981200" cy="365125"/>
          </a:xfrm>
          <a:prstGeom prst="rect">
            <a:avLst/>
          </a:prstGeom>
        </p:spPr>
        <p:txBody>
          <a:bodyPr/>
          <a:lstStyle>
            <a:lvl1pPr>
              <a:defRPr smtClean="0">
                <a:solidFill>
                  <a:prstClr val="black">
                    <a:tint val="75000"/>
                  </a:prstClr>
                </a:solidFill>
              </a:defRPr>
            </a:lvl1pPr>
          </a:lstStyle>
          <a:p>
            <a:pPr>
              <a:defRPr/>
            </a:pPr>
            <a:fld id="{E9133817-CDBF-4B0D-BF30-9ED110F3FC94}" type="datetime1">
              <a:rPr lang="en-US"/>
              <a:pPr>
                <a:defRPr/>
              </a:pPr>
              <a:t>2/26/12</a:t>
            </a:fld>
            <a:endParaRPr lang="en-US" dirty="0"/>
          </a:p>
        </p:txBody>
      </p:sp>
      <p:sp>
        <p:nvSpPr>
          <p:cNvPr id="5" name="Footer Placeholder 21"/>
          <p:cNvSpPr>
            <a:spLocks noGrp="1"/>
          </p:cNvSpPr>
          <p:nvPr>
            <p:ph type="ftr" sz="quarter" idx="11"/>
          </p:nvPr>
        </p:nvSpPr>
        <p:spPr/>
        <p:txBody>
          <a:bodyPr/>
          <a:lstStyle>
            <a:lvl1pPr>
              <a:defRPr>
                <a:solidFill>
                  <a:prstClr val="black">
                    <a:tint val="75000"/>
                  </a:prstClr>
                </a:solidFill>
              </a:defRPr>
            </a:lvl1pPr>
          </a:lstStyle>
          <a:p>
            <a:pPr>
              <a:defRPr/>
            </a:pPr>
            <a:endParaRPr lang="en-US" dirty="0"/>
          </a:p>
        </p:txBody>
      </p:sp>
      <p:sp>
        <p:nvSpPr>
          <p:cNvPr id="6" name="Slide Number Placeholder 17"/>
          <p:cNvSpPr>
            <a:spLocks noGrp="1"/>
          </p:cNvSpPr>
          <p:nvPr>
            <p:ph type="sldNum" sz="quarter" idx="12"/>
          </p:nvPr>
        </p:nvSpPr>
        <p:spPr/>
        <p:txBody>
          <a:bodyPr/>
          <a:lstStyle>
            <a:lvl1pPr>
              <a:defRPr>
                <a:solidFill>
                  <a:prstClr val="black">
                    <a:tint val="75000"/>
                  </a:prstClr>
                </a:solidFill>
              </a:defRPr>
            </a:lvl1pPr>
          </a:lstStyle>
          <a:p>
            <a:pPr>
              <a:defRPr/>
            </a:pPr>
            <a:fld id="{4063CF0A-DA57-4152-94D0-32953DF5E1CE}" type="slidenum">
              <a:rPr lang="en-US"/>
              <a:pPr>
                <a:defRPr/>
              </a:pPr>
              <a:t>‹#›</a:t>
            </a:fld>
            <a:endParaRPr lang="en-US" dirty="0"/>
          </a:p>
        </p:txBody>
      </p:sp>
    </p:spTree>
    <p:extLst>
      <p:ext uri="{BB962C8B-B14F-4D97-AF65-F5344CB8AC3E}">
        <p14:creationId xmlns:p14="http://schemas.microsoft.com/office/powerpoint/2010/main" val="2195582420"/>
      </p:ext>
    </p:extLst>
  </p:cSld>
  <p:clrMapOvr>
    <a:masterClrMapping/>
  </p:clrMapOvr>
  <p:transition xmlns:p14="http://schemas.microsoft.com/office/powerpoint/2010/mai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cSld name="3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752600"/>
            <a:ext cx="8229600" cy="4541837"/>
          </a:xfrm>
          <a:ln>
            <a:noFill/>
          </a:ln>
        </p:spPr>
        <p:txBody>
          <a:bodyPr/>
          <a:lstStyle>
            <a:lvl1pPr>
              <a:buClr>
                <a:schemeClr val="accent4"/>
              </a:buClr>
              <a:defRPr/>
            </a:lvl1pPr>
            <a:lvl2pPr>
              <a:buClr>
                <a:schemeClr val="accent3"/>
              </a:buClr>
              <a:defRPr/>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6"/>
          <p:cNvSpPr>
            <a:spLocks noGrp="1"/>
          </p:cNvSpPr>
          <p:nvPr>
            <p:ph type="title"/>
          </p:nvPr>
        </p:nvSpPr>
        <p:spPr>
          <a:xfrm>
            <a:off x="457200" y="381000"/>
            <a:ext cx="8229600" cy="838200"/>
          </a:xfrm>
        </p:spPr>
        <p:txBody>
          <a:bodyPr/>
          <a:lstStyle>
            <a:lvl1pPr>
              <a:buNone/>
              <a:defRPr baseline="0">
                <a:solidFill>
                  <a:srgbClr val="FFFF00"/>
                </a:solidFill>
              </a:defRPr>
            </a:lvl1pPr>
          </a:lstStyle>
          <a:p>
            <a:r>
              <a:rPr lang="en-US" dirty="0" smtClean="0"/>
              <a:t>Click to edit Master title style</a:t>
            </a:r>
            <a:endParaRPr lang="en-US" dirty="0"/>
          </a:p>
        </p:txBody>
      </p:sp>
      <p:sp>
        <p:nvSpPr>
          <p:cNvPr id="4" name="Date Placeholder 9"/>
          <p:cNvSpPr>
            <a:spLocks noGrp="1"/>
          </p:cNvSpPr>
          <p:nvPr>
            <p:ph type="dt" sz="half" idx="10"/>
          </p:nvPr>
        </p:nvSpPr>
        <p:spPr>
          <a:xfrm>
            <a:off x="457200" y="6356350"/>
            <a:ext cx="1981200" cy="365125"/>
          </a:xfrm>
          <a:prstGeom prst="rect">
            <a:avLst/>
          </a:prstGeom>
        </p:spPr>
        <p:txBody>
          <a:bodyPr/>
          <a:lstStyle>
            <a:lvl1pPr>
              <a:defRPr smtClean="0">
                <a:solidFill>
                  <a:prstClr val="black">
                    <a:tint val="75000"/>
                  </a:prstClr>
                </a:solidFill>
              </a:defRPr>
            </a:lvl1pPr>
          </a:lstStyle>
          <a:p>
            <a:pPr>
              <a:defRPr/>
            </a:pPr>
            <a:fld id="{689A6AA0-F86C-4B9F-B6F9-DFFE5BF3C0E7}" type="datetime1">
              <a:rPr lang="en-US"/>
              <a:pPr>
                <a:defRPr/>
              </a:pPr>
              <a:t>2/26/12</a:t>
            </a:fld>
            <a:endParaRPr lang="en-US" dirty="0"/>
          </a:p>
        </p:txBody>
      </p:sp>
      <p:sp>
        <p:nvSpPr>
          <p:cNvPr id="5" name="Footer Placeholder 21"/>
          <p:cNvSpPr>
            <a:spLocks noGrp="1"/>
          </p:cNvSpPr>
          <p:nvPr>
            <p:ph type="ftr" sz="quarter" idx="11"/>
          </p:nvPr>
        </p:nvSpPr>
        <p:spPr/>
        <p:txBody>
          <a:bodyPr/>
          <a:lstStyle>
            <a:lvl1pPr>
              <a:defRPr>
                <a:solidFill>
                  <a:prstClr val="black">
                    <a:tint val="75000"/>
                  </a:prstClr>
                </a:solidFill>
              </a:defRPr>
            </a:lvl1pPr>
          </a:lstStyle>
          <a:p>
            <a:pPr>
              <a:defRPr/>
            </a:pPr>
            <a:endParaRPr lang="en-US" dirty="0"/>
          </a:p>
        </p:txBody>
      </p:sp>
      <p:sp>
        <p:nvSpPr>
          <p:cNvPr id="6" name="Slide Number Placeholder 17"/>
          <p:cNvSpPr>
            <a:spLocks noGrp="1"/>
          </p:cNvSpPr>
          <p:nvPr>
            <p:ph type="sldNum" sz="quarter" idx="12"/>
          </p:nvPr>
        </p:nvSpPr>
        <p:spPr/>
        <p:txBody>
          <a:bodyPr/>
          <a:lstStyle>
            <a:lvl1pPr>
              <a:defRPr>
                <a:solidFill>
                  <a:prstClr val="black">
                    <a:tint val="75000"/>
                  </a:prstClr>
                </a:solidFill>
              </a:defRPr>
            </a:lvl1pPr>
          </a:lstStyle>
          <a:p>
            <a:pPr>
              <a:defRPr/>
            </a:pPr>
            <a:fld id="{4B7C84EF-AB1F-4B58-B118-4DF9D5247EDE}" type="slidenum">
              <a:rPr lang="en-US"/>
              <a:pPr>
                <a:defRPr/>
              </a:pPr>
              <a:t>‹#›</a:t>
            </a:fld>
            <a:endParaRPr lang="en-US" dirty="0"/>
          </a:p>
        </p:txBody>
      </p:sp>
    </p:spTree>
    <p:extLst>
      <p:ext uri="{BB962C8B-B14F-4D97-AF65-F5344CB8AC3E}">
        <p14:creationId xmlns:p14="http://schemas.microsoft.com/office/powerpoint/2010/main" val="247775664"/>
      </p:ext>
    </p:extLst>
  </p:cSld>
  <p:clrMapOvr>
    <a:masterClrMapping/>
  </p:clrMapOvr>
  <p:transition xmlns:p14="http://schemas.microsoft.com/office/powerpoint/2010/mai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10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752600"/>
            <a:ext cx="8229600" cy="4541837"/>
          </a:xfrm>
          <a:ln>
            <a:noFill/>
          </a:ln>
        </p:spPr>
        <p:txBody>
          <a:bodyPr/>
          <a:lstStyle>
            <a:lvl1pPr>
              <a:buClr>
                <a:schemeClr val="accent4"/>
              </a:buClr>
              <a:defRPr/>
            </a:lvl1pPr>
            <a:lvl2pPr>
              <a:buClr>
                <a:schemeClr val="accent3"/>
              </a:buClr>
              <a:defRPr/>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itle 6"/>
          <p:cNvSpPr>
            <a:spLocks noGrp="1"/>
          </p:cNvSpPr>
          <p:nvPr>
            <p:ph type="title"/>
          </p:nvPr>
        </p:nvSpPr>
        <p:spPr>
          <a:xfrm>
            <a:off x="457200" y="381000"/>
            <a:ext cx="8229600" cy="838200"/>
          </a:xfrm>
        </p:spPr>
        <p:txBody>
          <a:bodyPr/>
          <a:lstStyle>
            <a:lvl1pPr>
              <a:buNone/>
              <a:defRPr baseline="0">
                <a:solidFill>
                  <a:srgbClr val="FFFF00"/>
                </a:solidFill>
              </a:defRPr>
            </a:lvl1pPr>
          </a:lstStyle>
          <a:p>
            <a:r>
              <a:rPr lang="en-US" dirty="0" smtClean="0"/>
              <a:t>Click to edit Master title style</a:t>
            </a:r>
            <a:endParaRPr lang="en-US" dirty="0"/>
          </a:p>
        </p:txBody>
      </p:sp>
      <p:sp>
        <p:nvSpPr>
          <p:cNvPr id="4" name="Date Placeholder 9"/>
          <p:cNvSpPr>
            <a:spLocks noGrp="1"/>
          </p:cNvSpPr>
          <p:nvPr>
            <p:ph type="dt" sz="half" idx="10"/>
          </p:nvPr>
        </p:nvSpPr>
        <p:spPr>
          <a:xfrm>
            <a:off x="457200" y="6356350"/>
            <a:ext cx="1981200" cy="365125"/>
          </a:xfrm>
          <a:prstGeom prst="rect">
            <a:avLst/>
          </a:prstGeom>
        </p:spPr>
        <p:txBody>
          <a:bodyPr/>
          <a:lstStyle>
            <a:lvl1pPr>
              <a:defRPr smtClean="0">
                <a:solidFill>
                  <a:prstClr val="black"/>
                </a:solidFill>
              </a:defRPr>
            </a:lvl1pPr>
          </a:lstStyle>
          <a:p>
            <a:pPr>
              <a:defRPr/>
            </a:pPr>
            <a:fld id="{A0BE8214-F8ED-4E28-A826-748FEC824979}" type="datetime1">
              <a:rPr lang="en-US"/>
              <a:pPr>
                <a:defRPr/>
              </a:pPr>
              <a:t>2/26/12</a:t>
            </a:fld>
            <a:endParaRPr lang="en-US" dirty="0"/>
          </a:p>
        </p:txBody>
      </p:sp>
      <p:sp>
        <p:nvSpPr>
          <p:cNvPr id="5" name="Footer Placeholder 21"/>
          <p:cNvSpPr>
            <a:spLocks noGrp="1"/>
          </p:cNvSpPr>
          <p:nvPr>
            <p:ph type="ftr" sz="quarter" idx="11"/>
          </p:nvPr>
        </p:nvSpPr>
        <p:spPr/>
        <p:txBody>
          <a:bodyPr/>
          <a:lstStyle>
            <a:lvl1pPr>
              <a:defRPr>
                <a:solidFill>
                  <a:srgbClr val="676A55"/>
                </a:solidFill>
              </a:defRPr>
            </a:lvl1pPr>
          </a:lstStyle>
          <a:p>
            <a:pPr>
              <a:defRPr/>
            </a:pPr>
            <a:endParaRPr lang="en-US" dirty="0"/>
          </a:p>
        </p:txBody>
      </p:sp>
      <p:sp>
        <p:nvSpPr>
          <p:cNvPr id="6" name="Slide Number Placeholder 17"/>
          <p:cNvSpPr>
            <a:spLocks noGrp="1"/>
          </p:cNvSpPr>
          <p:nvPr>
            <p:ph type="sldNum" sz="quarter" idx="12"/>
          </p:nvPr>
        </p:nvSpPr>
        <p:spPr/>
        <p:txBody>
          <a:bodyPr/>
          <a:lstStyle>
            <a:lvl1pPr>
              <a:defRPr>
                <a:solidFill>
                  <a:srgbClr val="676A55"/>
                </a:solidFill>
              </a:defRPr>
            </a:lvl1pPr>
          </a:lstStyle>
          <a:p>
            <a:pPr>
              <a:defRPr/>
            </a:pPr>
            <a:fld id="{B0109794-451C-4843-879B-9EA5121A60DC}" type="slidenum">
              <a:rPr lang="en-US"/>
              <a:pPr>
                <a:defRPr/>
              </a:pPr>
              <a:t>‹#›</a:t>
            </a:fld>
            <a:endParaRPr lang="en-US" dirty="0"/>
          </a:p>
        </p:txBody>
      </p:sp>
    </p:spTree>
    <p:extLst>
      <p:ext uri="{BB962C8B-B14F-4D97-AF65-F5344CB8AC3E}">
        <p14:creationId xmlns:p14="http://schemas.microsoft.com/office/powerpoint/2010/main" val="4142068309"/>
      </p:ext>
    </p:extLst>
  </p:cSld>
  <p:clrMapOvr>
    <a:masterClrMapping/>
  </p:clrMapOvr>
  <p:transition xmlns:p14="http://schemas.microsoft.com/office/powerpoint/2010/mai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890EEFC-DFD7-4615-8FF4-F893FD96451B}" type="datetimeFigureOut">
              <a:rPr lang="en-US" smtClean="0"/>
              <a:pPr/>
              <a:t>2/26/12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AA032F-D48D-4318-80F4-2E6C206A19E3}" type="slidenum">
              <a:rPr lang="en-US" smtClean="0"/>
              <a:pPr/>
              <a:t>‹#›</a:t>
            </a:fld>
            <a:endParaRPr lang="en-US"/>
          </a:p>
        </p:txBody>
      </p:sp>
    </p:spTree>
    <p:extLst>
      <p:ext uri="{BB962C8B-B14F-4D97-AF65-F5344CB8AC3E}">
        <p14:creationId xmlns:p14="http://schemas.microsoft.com/office/powerpoint/2010/main" val="134356270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cSld name="Agenda/Summary">
    <p:spTree>
      <p:nvGrpSpPr>
        <p:cNvPr id="1" name=""/>
        <p:cNvGrpSpPr/>
        <p:nvPr/>
      </p:nvGrpSpPr>
      <p:grpSpPr>
        <a:xfrm>
          <a:off x="0" y="0"/>
          <a:ext cx="0" cy="0"/>
          <a:chOff x="0" y="0"/>
          <a:chExt cx="0" cy="0"/>
        </a:xfrm>
      </p:grpSpPr>
      <p:sp>
        <p:nvSpPr>
          <p:cNvPr id="9" name="Text Placeholder 8"/>
          <p:cNvSpPr>
            <a:spLocks noGrp="1"/>
          </p:cNvSpPr>
          <p:nvPr>
            <p:ph type="body" sz="quarter" idx="15"/>
          </p:nvPr>
        </p:nvSpPr>
        <p:spPr>
          <a:xfrm>
            <a:off x="381000" y="3130200"/>
            <a:ext cx="6629400" cy="838200"/>
          </a:xfrm>
        </p:spPr>
        <p:txBody>
          <a:bodyPr>
            <a:normAutofit/>
          </a:bodyPr>
          <a:lstStyle>
            <a:lvl1pPr marL="57150" indent="0">
              <a:buFontTx/>
              <a:buNone/>
              <a:defRPr sz="1800" baseline="0"/>
            </a:lvl1pPr>
          </a:lstStyle>
          <a:p>
            <a:pPr lvl="0"/>
            <a:r>
              <a:rPr lang="en-US" smtClean="0"/>
              <a:t>Click to edit Master text styles</a:t>
            </a:r>
          </a:p>
        </p:txBody>
      </p:sp>
      <p:sp>
        <p:nvSpPr>
          <p:cNvPr id="7" name="Title 6"/>
          <p:cNvSpPr>
            <a:spLocks noGrp="1"/>
          </p:cNvSpPr>
          <p:nvPr>
            <p:ph type="title"/>
          </p:nvPr>
        </p:nvSpPr>
        <p:spPr>
          <a:xfrm>
            <a:off x="152400" y="152400"/>
            <a:ext cx="8229600" cy="639763"/>
          </a:xfrm>
        </p:spPr>
        <p:txBody>
          <a:bodyPr/>
          <a:lstStyle>
            <a:lvl1pPr>
              <a:buNone/>
              <a:defRPr>
                <a:solidFill>
                  <a:srgbClr val="FFFF00"/>
                </a:solidFill>
              </a:defRPr>
            </a:lvl1pPr>
          </a:lstStyle>
          <a:p>
            <a:r>
              <a:rPr lang="en-US" dirty="0" smtClean="0"/>
              <a:t>Click to edit Master title style</a:t>
            </a:r>
            <a:endParaRPr lang="en-US" dirty="0"/>
          </a:p>
        </p:txBody>
      </p:sp>
      <p:sp>
        <p:nvSpPr>
          <p:cNvPr id="8" name="Text Placeholder 10"/>
          <p:cNvSpPr>
            <a:spLocks noGrp="1"/>
          </p:cNvSpPr>
          <p:nvPr>
            <p:ph type="body" sz="quarter" idx="13"/>
          </p:nvPr>
        </p:nvSpPr>
        <p:spPr>
          <a:xfrm>
            <a:off x="359400" y="669600"/>
            <a:ext cx="8251200" cy="457200"/>
          </a:xfrm>
        </p:spPr>
        <p:txBody>
          <a:bodyPr>
            <a:normAutofit/>
          </a:bodyPr>
          <a:lstStyle>
            <a:lvl1pPr>
              <a:buFontTx/>
              <a:buNone/>
              <a:defRPr sz="2400" i="1"/>
            </a:lvl1pPr>
          </a:lstStyle>
          <a:p>
            <a:pPr lvl="0"/>
            <a:r>
              <a:rPr lang="en-US" dirty="0" smtClean="0"/>
              <a:t>Click to edit Master text styles</a:t>
            </a:r>
          </a:p>
        </p:txBody>
      </p:sp>
      <p:sp>
        <p:nvSpPr>
          <p:cNvPr id="12" name="Text Placeholder 8"/>
          <p:cNvSpPr>
            <a:spLocks noGrp="1"/>
          </p:cNvSpPr>
          <p:nvPr>
            <p:ph type="body" sz="quarter" idx="16"/>
          </p:nvPr>
        </p:nvSpPr>
        <p:spPr>
          <a:xfrm>
            <a:off x="381000" y="1711800"/>
            <a:ext cx="6629400" cy="838200"/>
          </a:xfrm>
        </p:spPr>
        <p:txBody>
          <a:bodyPr>
            <a:normAutofit/>
          </a:bodyPr>
          <a:lstStyle>
            <a:lvl1pPr marL="57150" indent="0">
              <a:buFontTx/>
              <a:buNone/>
              <a:defRPr sz="1800" baseline="0"/>
            </a:lvl1pPr>
          </a:lstStyle>
          <a:p>
            <a:pPr lvl="0"/>
            <a:r>
              <a:rPr lang="en-US" smtClean="0"/>
              <a:t>Click to edit Master text styles</a:t>
            </a:r>
          </a:p>
        </p:txBody>
      </p:sp>
      <p:sp>
        <p:nvSpPr>
          <p:cNvPr id="14" name="Text Placeholder 8"/>
          <p:cNvSpPr>
            <a:spLocks noGrp="1"/>
          </p:cNvSpPr>
          <p:nvPr>
            <p:ph type="body" sz="quarter" idx="17"/>
          </p:nvPr>
        </p:nvSpPr>
        <p:spPr>
          <a:xfrm>
            <a:off x="381000" y="2421000"/>
            <a:ext cx="6629400" cy="838200"/>
          </a:xfrm>
        </p:spPr>
        <p:txBody>
          <a:bodyPr>
            <a:normAutofit/>
          </a:bodyPr>
          <a:lstStyle>
            <a:lvl1pPr marL="57150" indent="0">
              <a:buFontTx/>
              <a:buNone/>
              <a:defRPr sz="1800" baseline="0"/>
            </a:lvl1pPr>
          </a:lstStyle>
          <a:p>
            <a:pPr lvl="0"/>
            <a:r>
              <a:rPr lang="en-US" smtClean="0"/>
              <a:t>Click to edit Master text styles</a:t>
            </a:r>
          </a:p>
        </p:txBody>
      </p:sp>
      <p:sp>
        <p:nvSpPr>
          <p:cNvPr id="15" name="Text Placeholder 8"/>
          <p:cNvSpPr>
            <a:spLocks noGrp="1"/>
          </p:cNvSpPr>
          <p:nvPr>
            <p:ph type="body" sz="quarter" idx="18"/>
          </p:nvPr>
        </p:nvSpPr>
        <p:spPr>
          <a:xfrm>
            <a:off x="381000" y="3769200"/>
            <a:ext cx="6629400" cy="838200"/>
          </a:xfrm>
        </p:spPr>
        <p:txBody>
          <a:bodyPr>
            <a:normAutofit/>
          </a:bodyPr>
          <a:lstStyle>
            <a:lvl1pPr marL="57150" indent="0">
              <a:buFontTx/>
              <a:buNone/>
              <a:defRPr sz="1800" baseline="0"/>
            </a:lvl1pPr>
          </a:lstStyle>
          <a:p>
            <a:pPr lvl="0"/>
            <a:r>
              <a:rPr lang="en-US" smtClean="0"/>
              <a:t>Click to edit Master text styles</a:t>
            </a:r>
          </a:p>
        </p:txBody>
      </p:sp>
      <p:sp>
        <p:nvSpPr>
          <p:cNvPr id="16" name="Text Placeholder 8"/>
          <p:cNvSpPr>
            <a:spLocks noGrp="1"/>
          </p:cNvSpPr>
          <p:nvPr>
            <p:ph type="body" sz="quarter" idx="19"/>
          </p:nvPr>
        </p:nvSpPr>
        <p:spPr>
          <a:xfrm>
            <a:off x="381000" y="4478400"/>
            <a:ext cx="6629400" cy="838200"/>
          </a:xfrm>
        </p:spPr>
        <p:txBody>
          <a:bodyPr>
            <a:normAutofit/>
          </a:bodyPr>
          <a:lstStyle>
            <a:lvl1pPr marL="57150" indent="0">
              <a:buFontTx/>
              <a:buNone/>
              <a:defRPr sz="1800" baseline="0"/>
            </a:lvl1pPr>
          </a:lstStyle>
          <a:p>
            <a:pPr lvl="0"/>
            <a:r>
              <a:rPr lang="en-US" smtClean="0"/>
              <a:t>Click to edit Master text styles</a:t>
            </a:r>
          </a:p>
        </p:txBody>
      </p:sp>
      <p:sp>
        <p:nvSpPr>
          <p:cNvPr id="17" name="Text Placeholder 8"/>
          <p:cNvSpPr>
            <a:spLocks noGrp="1"/>
          </p:cNvSpPr>
          <p:nvPr>
            <p:ph type="body" sz="quarter" idx="20"/>
          </p:nvPr>
        </p:nvSpPr>
        <p:spPr>
          <a:xfrm>
            <a:off x="381000" y="5257800"/>
            <a:ext cx="6629400" cy="838200"/>
          </a:xfrm>
        </p:spPr>
        <p:txBody>
          <a:bodyPr>
            <a:normAutofit/>
          </a:bodyPr>
          <a:lstStyle>
            <a:lvl1pPr marL="57150" indent="0">
              <a:buFontTx/>
              <a:buNone/>
              <a:defRPr sz="1800" baseline="0"/>
            </a:lvl1pPr>
          </a:lstStyle>
          <a:p>
            <a:pPr lvl="0"/>
            <a:r>
              <a:rPr lang="en-US" smtClean="0"/>
              <a:t>Click to edit Master text styles</a:t>
            </a:r>
          </a:p>
        </p:txBody>
      </p:sp>
      <p:sp>
        <p:nvSpPr>
          <p:cNvPr id="10" name="Footer Placeholder 2"/>
          <p:cNvSpPr>
            <a:spLocks noGrp="1"/>
          </p:cNvSpPr>
          <p:nvPr>
            <p:ph type="ftr" sz="quarter" idx="21"/>
          </p:nvPr>
        </p:nvSpPr>
        <p:spPr/>
        <p:txBody>
          <a:bodyPr/>
          <a:lstStyle>
            <a:lvl1pPr>
              <a:defRPr>
                <a:solidFill>
                  <a:prstClr val="black">
                    <a:tint val="75000"/>
                  </a:prstClr>
                </a:solidFill>
              </a:defRPr>
            </a:lvl1pPr>
          </a:lstStyle>
          <a:p>
            <a:pPr>
              <a:defRPr/>
            </a:pPr>
            <a:endParaRPr lang="en-US"/>
          </a:p>
        </p:txBody>
      </p:sp>
      <p:sp>
        <p:nvSpPr>
          <p:cNvPr id="11" name="Slide Number Placeholder 3"/>
          <p:cNvSpPr>
            <a:spLocks noGrp="1"/>
          </p:cNvSpPr>
          <p:nvPr>
            <p:ph type="sldNum" sz="quarter" idx="22"/>
          </p:nvPr>
        </p:nvSpPr>
        <p:spPr/>
        <p:txBody>
          <a:bodyPr/>
          <a:lstStyle>
            <a:lvl1pPr>
              <a:defRPr>
                <a:solidFill>
                  <a:prstClr val="black">
                    <a:tint val="75000"/>
                  </a:prstClr>
                </a:solidFill>
              </a:defRPr>
            </a:lvl1pPr>
          </a:lstStyle>
          <a:p>
            <a:pPr>
              <a:defRPr/>
            </a:pPr>
            <a:fld id="{E624A5D1-A658-47DB-8932-5F8B1422951C}" type="slidenum">
              <a:rPr lang="en-US"/>
              <a:pPr>
                <a:defRPr/>
              </a:pPr>
              <a:t>‹#›</a:t>
            </a:fld>
            <a:endParaRPr lang="en-US"/>
          </a:p>
        </p:txBody>
      </p:sp>
    </p:spTree>
    <p:extLst>
      <p:ext uri="{BB962C8B-B14F-4D97-AF65-F5344CB8AC3E}">
        <p14:creationId xmlns:p14="http://schemas.microsoft.com/office/powerpoint/2010/main" val="746828753"/>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cSld name="9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1981200"/>
            <a:ext cx="8305800" cy="4525965"/>
          </a:xfrm>
        </p:spPr>
        <p:txBody>
          <a:bodyPr/>
          <a:lstStyle>
            <a:lvl1pPr marL="173038" indent="-173038">
              <a:lnSpc>
                <a:spcPts val="2600"/>
              </a:lnSpc>
              <a:buClr>
                <a:schemeClr val="accent3">
                  <a:lumMod val="50000"/>
                </a:schemeClr>
              </a:buClr>
              <a:buFont typeface="Arial" pitchFamily="34" charset="0"/>
              <a:buChar char="•"/>
              <a:defRPr sz="2400" b="0"/>
            </a:lvl1pPr>
            <a:lvl2pPr marL="684213" indent="-227013">
              <a:lnSpc>
                <a:spcPts val="2600"/>
              </a:lnSpc>
              <a:buClr>
                <a:schemeClr val="accent3">
                  <a:lumMod val="50000"/>
                </a:schemeClr>
              </a:buClr>
              <a:defRPr sz="2000"/>
            </a:lvl2pPr>
            <a:lvl3pPr marL="1087438" indent="-173038">
              <a:lnSpc>
                <a:spcPts val="2600"/>
              </a:lnSpc>
              <a:buClr>
                <a:schemeClr val="accent3">
                  <a:lumMod val="50000"/>
                </a:schemeClr>
              </a:buClr>
              <a:defRPr sz="1800"/>
            </a:lvl3pPr>
            <a:lvl4pPr marL="1541463" indent="-169863">
              <a:lnSpc>
                <a:spcPts val="2600"/>
              </a:lnSpc>
              <a:buClr>
                <a:schemeClr val="accent3">
                  <a:lumMod val="50000"/>
                </a:schemeClr>
              </a:buClr>
              <a:defRPr sz="1600"/>
            </a:lvl4pPr>
            <a:lvl5pPr marL="2001838" indent="-173038">
              <a:lnSpc>
                <a:spcPts val="2600"/>
              </a:lnSpc>
              <a:buClr>
                <a:schemeClr val="accent3">
                  <a:lumMod val="50000"/>
                </a:schemeClr>
              </a:buClr>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ext Placeholder 10"/>
          <p:cNvSpPr>
            <a:spLocks noGrp="1"/>
          </p:cNvSpPr>
          <p:nvPr>
            <p:ph type="body" sz="quarter" idx="13"/>
          </p:nvPr>
        </p:nvSpPr>
        <p:spPr>
          <a:xfrm>
            <a:off x="304800" y="1752600"/>
            <a:ext cx="8251200" cy="457200"/>
          </a:xfrm>
        </p:spPr>
        <p:txBody>
          <a:bodyPr>
            <a:normAutofit/>
          </a:bodyPr>
          <a:lstStyle>
            <a:lvl1pPr>
              <a:buFontTx/>
              <a:buNone/>
              <a:defRPr sz="2400" i="1"/>
            </a:lvl1pPr>
          </a:lstStyle>
          <a:p>
            <a:pPr lvl="0"/>
            <a:r>
              <a:rPr lang="en-US" dirty="0" smtClean="0"/>
              <a:t>Click to edit Master text styles</a:t>
            </a:r>
          </a:p>
        </p:txBody>
      </p:sp>
      <p:sp>
        <p:nvSpPr>
          <p:cNvPr id="10" name="Footer Placeholder 4"/>
          <p:cNvSpPr>
            <a:spLocks noGrp="1"/>
          </p:cNvSpPr>
          <p:nvPr>
            <p:ph type="ftr" sz="quarter" idx="3"/>
          </p:nvPr>
        </p:nvSpPr>
        <p:spPr>
          <a:xfrm>
            <a:off x="6248400" y="6653837"/>
            <a:ext cx="2895600" cy="365125"/>
          </a:xfrm>
          <a:prstGeom prst="rect">
            <a:avLst/>
          </a:prstGeom>
        </p:spPr>
        <p:txBody>
          <a:bodyPr/>
          <a:lstStyle>
            <a:lvl1pPr algn="r">
              <a:defRPr sz="900">
                <a:solidFill>
                  <a:schemeClr val="tx2"/>
                </a:solidFill>
                <a:latin typeface="Segoe UI" pitchFamily="34" charset="0"/>
                <a:cs typeface="Segoe UI" pitchFamily="34" charset="0"/>
              </a:defRPr>
            </a:lvl1pPr>
          </a:lstStyle>
          <a:p>
            <a:endParaRPr lang="en-US">
              <a:solidFill>
                <a:srgbClr val="696464"/>
              </a:solidFill>
            </a:endParaRPr>
          </a:p>
        </p:txBody>
      </p:sp>
      <p:sp>
        <p:nvSpPr>
          <p:cNvPr id="12" name="Slide Number Placeholder 5"/>
          <p:cNvSpPr>
            <a:spLocks noGrp="1"/>
          </p:cNvSpPr>
          <p:nvPr>
            <p:ph type="sldNum" sz="quarter" idx="4"/>
          </p:nvPr>
        </p:nvSpPr>
        <p:spPr>
          <a:xfrm>
            <a:off x="76200" y="6638075"/>
            <a:ext cx="2133600" cy="365125"/>
          </a:xfrm>
          <a:prstGeom prst="rect">
            <a:avLst/>
          </a:prstGeom>
        </p:spPr>
        <p:txBody>
          <a:bodyPr/>
          <a:lstStyle>
            <a:lvl1pPr algn="l">
              <a:defRPr sz="1200" b="1">
                <a:solidFill>
                  <a:schemeClr val="tx2"/>
                </a:solidFill>
                <a:latin typeface="Segoe UI" pitchFamily="34" charset="0"/>
                <a:cs typeface="Segoe UI" pitchFamily="34" charset="0"/>
              </a:defRPr>
            </a:lvl1pPr>
          </a:lstStyle>
          <a:p>
            <a:fld id="{0E44BD36-84F5-4BCF-970B-2F7575076E44}" type="slidenum">
              <a:rPr lang="en-US" smtClean="0">
                <a:solidFill>
                  <a:srgbClr val="696464"/>
                </a:solidFill>
              </a:rPr>
              <a:pPr/>
              <a:t>‹#›</a:t>
            </a:fld>
            <a:endParaRPr lang="en-US">
              <a:solidFill>
                <a:srgbClr val="696464"/>
              </a:solidFill>
            </a:endParaRPr>
          </a:p>
        </p:txBody>
      </p:sp>
      <p:sp>
        <p:nvSpPr>
          <p:cNvPr id="16" name="Title 15"/>
          <p:cNvSpPr>
            <a:spLocks noGrp="1"/>
          </p:cNvSpPr>
          <p:nvPr>
            <p:ph type="title"/>
          </p:nvPr>
        </p:nvSpPr>
        <p:spPr>
          <a:xfrm>
            <a:off x="304800" y="304800"/>
            <a:ext cx="8458200" cy="1143000"/>
          </a:xfrm>
          <a:ln w="28575" cmpd="thinThick">
            <a:solidFill>
              <a:schemeClr val="tx1"/>
            </a:solidFill>
          </a:ln>
          <a:effectLst>
            <a:outerShdw blurRad="63500" sx="102000" sy="102000" algn="ctr" rotWithShape="0">
              <a:prstClr val="black">
                <a:alpha val="40000"/>
              </a:prstClr>
            </a:outerShdw>
          </a:effectLst>
        </p:spPr>
        <p:txBody>
          <a:bodyPr/>
          <a:lstStyle>
            <a:lvl1pPr>
              <a:buClr>
                <a:schemeClr val="accent3">
                  <a:lumMod val="50000"/>
                </a:schemeClr>
              </a:buClr>
              <a:buNone/>
              <a:defRPr sz="4000">
                <a:solidFill>
                  <a:schemeClr val="accent2">
                    <a:lumMod val="75000"/>
                  </a:schemeClr>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3221838159"/>
      </p:ext>
    </p:extLst>
  </p:cSld>
  <p:clrMapOvr>
    <a:masterClrMapping/>
  </p:clrMapOvr>
  <p:transition xmlns:p14="http://schemas.microsoft.com/office/powerpoint/2010/mai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dirty="0" smtClean="0"/>
              <a:t>Click to edit Master title style</a:t>
            </a:r>
            <a:endParaRPr kumimoji="0" lang="en-US" dirty="0"/>
          </a:p>
        </p:txBody>
      </p:sp>
      <p:sp>
        <p:nvSpPr>
          <p:cNvPr id="3" name="Date Placeholder 2"/>
          <p:cNvSpPr>
            <a:spLocks noGrp="1"/>
          </p:cNvSpPr>
          <p:nvPr>
            <p:ph type="dt" sz="half" idx="10"/>
          </p:nvPr>
        </p:nvSpPr>
        <p:spPr/>
        <p:txBody>
          <a:bodyPr/>
          <a:lstStyle/>
          <a:p>
            <a:pPr>
              <a:defRPr/>
            </a:pPr>
            <a:endParaRPr lang="en-US">
              <a:solidFill>
                <a:srgbClr val="000000"/>
              </a:solidFill>
            </a:endParaRPr>
          </a:p>
        </p:txBody>
      </p:sp>
      <p:sp>
        <p:nvSpPr>
          <p:cNvPr id="4" name="Footer Placeholder 3"/>
          <p:cNvSpPr>
            <a:spLocks noGrp="1"/>
          </p:cNvSpPr>
          <p:nvPr>
            <p:ph type="ftr" sz="quarter" idx="11"/>
          </p:nvPr>
        </p:nvSpPr>
        <p:spPr/>
        <p:txBody>
          <a:bodyPr/>
          <a:lstStyle/>
          <a:p>
            <a:pPr>
              <a:defRPr/>
            </a:pPr>
            <a:endParaRPr lang="en-US">
              <a:solidFill>
                <a:srgbClr val="000000"/>
              </a:solidFill>
            </a:endParaRPr>
          </a:p>
        </p:txBody>
      </p:sp>
      <p:sp>
        <p:nvSpPr>
          <p:cNvPr id="5" name="Slide Number Placeholder 4"/>
          <p:cNvSpPr>
            <a:spLocks noGrp="1"/>
          </p:cNvSpPr>
          <p:nvPr>
            <p:ph type="sldNum" sz="quarter" idx="12"/>
          </p:nvPr>
        </p:nvSpPr>
        <p:spPr/>
        <p:txBody>
          <a:bodyPr/>
          <a:lstStyle>
            <a:lvl1pPr>
              <a:defRPr>
                <a:solidFill>
                  <a:schemeClr val="bg1"/>
                </a:solidFill>
              </a:defRPr>
            </a:lvl1pPr>
          </a:lstStyle>
          <a:p>
            <a:pPr>
              <a:defRPr/>
            </a:pPr>
            <a:fld id="{65CEF222-4C4A-4F9F-9556-4E553B1465F5}" type="slidenum">
              <a:rPr lang="en-US" smtClean="0">
                <a:solidFill>
                  <a:prstClr val="white"/>
                </a:solidFill>
              </a:rPr>
              <a:pPr>
                <a:defRPr/>
              </a:pPr>
              <a:t>‹#›</a:t>
            </a:fld>
            <a:endParaRPr lang="en-US" dirty="0">
              <a:solidFill>
                <a:prstClr val="white"/>
              </a:solidFill>
            </a:endParaRPr>
          </a:p>
        </p:txBody>
      </p:sp>
    </p:spTree>
    <p:extLst>
      <p:ext uri="{BB962C8B-B14F-4D97-AF65-F5344CB8AC3E}">
        <p14:creationId xmlns:p14="http://schemas.microsoft.com/office/powerpoint/2010/main" val="2605781712"/>
      </p:ext>
    </p:extLst>
  </p:cSld>
  <p:clrMapOvr>
    <a:masterClrMapping/>
  </p:clrMapOvr>
  <p:timing>
    <p:tnLst>
      <p:par>
        <p:cTn xmlns:p14="http://schemas.microsoft.com/office/powerpoint/2010/mai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dirty="0" smtClean="0"/>
              <a:t>Click to edit Master title style</a:t>
            </a:r>
            <a:endParaRPr kumimoji="0" lang="en-US" dirty="0"/>
          </a:p>
        </p:txBody>
      </p:sp>
      <p:sp>
        <p:nvSpPr>
          <p:cNvPr id="4" name="Date Placeholder 3"/>
          <p:cNvSpPr>
            <a:spLocks noGrp="1"/>
          </p:cNvSpPr>
          <p:nvPr>
            <p:ph type="dt" sz="half" idx="10"/>
          </p:nvPr>
        </p:nvSpPr>
        <p:spPr/>
        <p:txBody>
          <a:bodyPr/>
          <a:lstStyle/>
          <a:p>
            <a:pPr>
              <a:defRPr/>
            </a:pPr>
            <a:endParaRPr lang="en-US">
              <a:solidFill>
                <a:srgbClr val="000000"/>
              </a:solidFill>
            </a:endParaRPr>
          </a:p>
        </p:txBody>
      </p:sp>
      <p:sp>
        <p:nvSpPr>
          <p:cNvPr id="5" name="Footer Placeholder 4"/>
          <p:cNvSpPr>
            <a:spLocks noGrp="1"/>
          </p:cNvSpPr>
          <p:nvPr>
            <p:ph type="ftr" sz="quarter" idx="11"/>
          </p:nvPr>
        </p:nvSpPr>
        <p:spPr/>
        <p:txBody>
          <a:bodyPr/>
          <a:lstStyle/>
          <a:p>
            <a:pPr>
              <a:defRPr/>
            </a:pPr>
            <a:endParaRPr lang="en-US">
              <a:solidFill>
                <a:srgbClr val="000000"/>
              </a:solidFill>
            </a:endParaRPr>
          </a:p>
        </p:txBody>
      </p:sp>
      <p:sp>
        <p:nvSpPr>
          <p:cNvPr id="6" name="Slide Number Placeholder 5"/>
          <p:cNvSpPr>
            <a:spLocks noGrp="1"/>
          </p:cNvSpPr>
          <p:nvPr>
            <p:ph type="sldNum" sz="quarter" idx="12"/>
          </p:nvPr>
        </p:nvSpPr>
        <p:spPr/>
        <p:txBody>
          <a:bodyPr/>
          <a:lstStyle>
            <a:lvl1pPr>
              <a:defRPr>
                <a:solidFill>
                  <a:schemeClr val="bg1"/>
                </a:solidFill>
              </a:defRPr>
            </a:lvl1pPr>
          </a:lstStyle>
          <a:p>
            <a:pPr>
              <a:defRPr/>
            </a:pPr>
            <a:fld id="{62494344-E085-47BF-A4C6-27558831EA10}" type="slidenum">
              <a:rPr lang="en-US" smtClean="0">
                <a:solidFill>
                  <a:prstClr val="white"/>
                </a:solidFill>
              </a:rPr>
              <a:pPr>
                <a:defRPr/>
              </a:pPr>
              <a:t>‹#›</a:t>
            </a:fld>
            <a:endParaRPr lang="en-US" dirty="0">
              <a:solidFill>
                <a:prstClr val="white"/>
              </a:solidFill>
            </a:endParaRPr>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Tree>
    <p:extLst>
      <p:ext uri="{BB962C8B-B14F-4D97-AF65-F5344CB8AC3E}">
        <p14:creationId xmlns:p14="http://schemas.microsoft.com/office/powerpoint/2010/main" val="2093714087"/>
      </p:ext>
    </p:extLst>
  </p:cSld>
  <p:clrMapOvr>
    <a:masterClrMapping/>
  </p:clrMapOvr>
  <p:timing>
    <p:tnLst>
      <p:par>
        <p:cTn xmlns:p14="http://schemas.microsoft.com/office/powerpoint/2010/mai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solidFill>
                <a:srgbClr val="000000"/>
              </a:solidFill>
            </a:endParaRPr>
          </a:p>
        </p:txBody>
      </p:sp>
      <p:sp>
        <p:nvSpPr>
          <p:cNvPr id="3" name="Footer Placeholder 2"/>
          <p:cNvSpPr>
            <a:spLocks noGrp="1"/>
          </p:cNvSpPr>
          <p:nvPr>
            <p:ph type="ftr" sz="quarter" idx="11"/>
          </p:nvPr>
        </p:nvSpPr>
        <p:spPr/>
        <p:txBody>
          <a:bodyPr/>
          <a:lstStyle/>
          <a:p>
            <a:pPr>
              <a:defRPr/>
            </a:pPr>
            <a:endParaRPr lang="en-US">
              <a:solidFill>
                <a:srgbClr val="000000"/>
              </a:solidFill>
            </a:endParaRPr>
          </a:p>
        </p:txBody>
      </p:sp>
      <p:sp>
        <p:nvSpPr>
          <p:cNvPr id="4" name="Slide Number Placeholder 3"/>
          <p:cNvSpPr>
            <a:spLocks noGrp="1"/>
          </p:cNvSpPr>
          <p:nvPr>
            <p:ph type="sldNum" sz="quarter" idx="12"/>
          </p:nvPr>
        </p:nvSpPr>
        <p:spPr/>
        <p:txBody>
          <a:bodyPr/>
          <a:lstStyle>
            <a:lvl1pPr>
              <a:defRPr>
                <a:solidFill>
                  <a:schemeClr val="bg1"/>
                </a:solidFill>
              </a:defRPr>
            </a:lvl1pPr>
          </a:lstStyle>
          <a:p>
            <a:pPr>
              <a:defRPr/>
            </a:pPr>
            <a:fld id="{1BBC2235-1648-4751-9661-87351BE9F955}" type="slidenum">
              <a:rPr lang="en-US" smtClean="0">
                <a:solidFill>
                  <a:prstClr val="white"/>
                </a:solidFill>
              </a:rPr>
              <a:pPr>
                <a:defRPr/>
              </a:pPr>
              <a:t>‹#›</a:t>
            </a:fld>
            <a:endParaRPr lang="en-US" dirty="0">
              <a:solidFill>
                <a:prstClr val="white"/>
              </a:solidFill>
            </a:endParaRPr>
          </a:p>
        </p:txBody>
      </p:sp>
    </p:spTree>
    <p:extLst>
      <p:ext uri="{BB962C8B-B14F-4D97-AF65-F5344CB8AC3E}">
        <p14:creationId xmlns:p14="http://schemas.microsoft.com/office/powerpoint/2010/main" val="3636069086"/>
      </p:ext>
    </p:extLst>
  </p:cSld>
  <p:clrMapOvr>
    <a:masterClrMapping/>
  </p:clrMapOvr>
  <p:timing>
    <p:tnLst>
      <p:par>
        <p:cTn xmlns:p14="http://schemas.microsoft.com/office/powerpoint/2010/mai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58405820"/>
      </p:ext>
    </p:extLst>
  </p:cSld>
  <p:clrMapOvr>
    <a:masterClrMapping/>
  </p:clrMapOvr>
  <p:transition xmlns:p14="http://schemas.microsoft.com/office/powerpoint/2010/mai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94DA6F50-4632-49AD-BFB7-A36D97B0ABBF}" type="datetimeFigureOut">
              <a:rPr lang="en-US"/>
              <a:pPr>
                <a:defRPr/>
              </a:pPr>
              <a:t>2/26/12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EED44AA-7B8A-4F8F-B895-601B25FB80CD}" type="slidenum">
              <a:rPr lang="en-US"/>
              <a:pPr>
                <a:defRPr/>
              </a:pPr>
              <a:t>‹#›</a:t>
            </a:fld>
            <a:endParaRPr lang="en-US"/>
          </a:p>
        </p:txBody>
      </p:sp>
    </p:spTree>
    <p:extLst>
      <p:ext uri="{BB962C8B-B14F-4D97-AF65-F5344CB8AC3E}">
        <p14:creationId xmlns:p14="http://schemas.microsoft.com/office/powerpoint/2010/main" val="3470165988"/>
      </p:ext>
    </p:extLst>
  </p:cSld>
  <p:clrMapOvr>
    <a:masterClrMapping/>
  </p:clrMapOvr>
  <p:transition xmlns:p14="http://schemas.microsoft.com/office/powerpoint/2010/main"/>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94DA6F50-4632-49AD-BFB7-A36D97B0ABBF}" type="datetimeFigureOut">
              <a:rPr lang="en-US">
                <a:solidFill>
                  <a:prstClr val="black">
                    <a:tint val="75000"/>
                  </a:prstClr>
                </a:solidFill>
              </a:rPr>
              <a:pPr>
                <a:defRPr/>
              </a:pPr>
              <a:t>2/26/12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5EED44AA-7B8A-4F8F-B895-601B25FB80CD}"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886250722"/>
      </p:ext>
    </p:extLst>
  </p:cSld>
  <p:clrMapOvr>
    <a:masterClrMapping/>
  </p:clrMapOvr>
  <p:transition xmlns:p14="http://schemas.microsoft.com/office/powerpoint/2010/main"/>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F48126CD-EAB1-457B-8B8F-3688302F7E78}" type="datetimeFigureOut">
              <a:rPr lang="en-US">
                <a:solidFill>
                  <a:prstClr val="black">
                    <a:tint val="75000"/>
                  </a:prstClr>
                </a:solidFill>
              </a:rPr>
              <a:pPr>
                <a:defRPr/>
              </a:pPr>
              <a:t>2/26/12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A6249743-F507-4397-BB09-8F8749DCDDCF}"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4168044729"/>
      </p:ext>
    </p:extLst>
  </p:cSld>
  <p:clrMapOvr>
    <a:masterClrMapping/>
  </p:clrMapOvr>
  <p:transition xmlns:p14="http://schemas.microsoft.com/office/powerpoint/2010/main"/>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2A97FE7C-C8DF-4AE9-9ADA-2080A6087531}" type="datetimeFigureOut">
              <a:rPr lang="en-US">
                <a:solidFill>
                  <a:prstClr val="black">
                    <a:tint val="75000"/>
                  </a:prstClr>
                </a:solidFill>
              </a:rPr>
              <a:pPr>
                <a:defRPr/>
              </a:pPr>
              <a:t>2/26/12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54434E5C-7027-4B4B-A033-FFB211087668}"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675001062"/>
      </p:ext>
    </p:extLst>
  </p:cSld>
  <p:clrMapOvr>
    <a:masterClrMapping/>
  </p:clrMapOvr>
  <p:transition xmlns:p14="http://schemas.microsoft.com/office/powerpoint/2010/mai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890EEFC-DFD7-4615-8FF4-F893FD96451B}" type="datetimeFigureOut">
              <a:rPr lang="en-US" smtClean="0"/>
              <a:pPr/>
              <a:t>2/26/12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FAA032F-D48D-4318-80F4-2E6C206A19E3}" type="slidenum">
              <a:rPr lang="en-US" smtClean="0"/>
              <a:pPr/>
              <a:t>‹#›</a:t>
            </a:fld>
            <a:endParaRPr lang="en-US"/>
          </a:p>
        </p:txBody>
      </p:sp>
    </p:spTree>
    <p:extLst>
      <p:ext uri="{BB962C8B-B14F-4D97-AF65-F5344CB8AC3E}">
        <p14:creationId xmlns:p14="http://schemas.microsoft.com/office/powerpoint/2010/main" val="237220627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15E2A6B4-5225-42B9-8444-4A4DE0D7A1F3}" type="datetimeFigureOut">
              <a:rPr lang="en-US">
                <a:solidFill>
                  <a:prstClr val="black">
                    <a:tint val="75000"/>
                  </a:prstClr>
                </a:solidFill>
              </a:rPr>
              <a:pPr>
                <a:defRPr/>
              </a:pPr>
              <a:t>2/26/12</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4B305664-F017-496F-B047-1A2B8BD46FF0}"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15068597"/>
      </p:ext>
    </p:extLst>
  </p:cSld>
  <p:clrMapOvr>
    <a:masterClrMapping/>
  </p:clrMapOvr>
  <p:transition xmlns:p14="http://schemas.microsoft.com/office/powerpoint/2010/main"/>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5754F5B3-D008-44A0-86D0-87F54DC49E22}" type="datetimeFigureOut">
              <a:rPr lang="en-US">
                <a:solidFill>
                  <a:prstClr val="black">
                    <a:tint val="75000"/>
                  </a:prstClr>
                </a:solidFill>
              </a:rPr>
              <a:pPr>
                <a:defRPr/>
              </a:pPr>
              <a:t>2/26/12</a:t>
            </a:fld>
            <a:endParaRPr lang="en-US">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813CB5EC-51BC-4F36-87F7-0B1677CF939E}"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616603807"/>
      </p:ext>
    </p:extLst>
  </p:cSld>
  <p:clrMapOvr>
    <a:masterClrMapping/>
  </p:clrMapOvr>
  <p:transition xmlns:p14="http://schemas.microsoft.com/office/powerpoint/2010/main"/>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B0BECE87-D70B-4726-9FC4-2B91FC954597}" type="datetimeFigureOut">
              <a:rPr lang="en-US">
                <a:solidFill>
                  <a:prstClr val="black">
                    <a:tint val="75000"/>
                  </a:prstClr>
                </a:solidFill>
              </a:rPr>
              <a:pPr>
                <a:defRPr/>
              </a:pPr>
              <a:t>2/26/12</a:t>
            </a:fld>
            <a:endParaRPr lang="en-US">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F188A2DB-4D68-416C-A875-60D7F7E8E511}"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813122613"/>
      </p:ext>
    </p:extLst>
  </p:cSld>
  <p:clrMapOvr>
    <a:masterClrMapping/>
  </p:clrMapOvr>
  <p:transition xmlns:p14="http://schemas.microsoft.com/office/powerpoint/2010/main"/>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6B80F1F3-5523-4D99-818C-B08ECB2193BA}" type="datetimeFigureOut">
              <a:rPr lang="en-US">
                <a:solidFill>
                  <a:prstClr val="black">
                    <a:tint val="75000"/>
                  </a:prstClr>
                </a:solidFill>
              </a:rPr>
              <a:pPr>
                <a:defRPr/>
              </a:pPr>
              <a:t>2/26/12</a:t>
            </a:fld>
            <a:endParaRPr lang="en-US">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DA74A96E-BA38-434F-BAB2-7DCA4C65DEB8}"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4189275452"/>
      </p:ext>
    </p:extLst>
  </p:cSld>
  <p:clrMapOvr>
    <a:masterClrMapping/>
  </p:clrMapOvr>
  <p:transition xmlns:p14="http://schemas.microsoft.com/office/powerpoint/2010/main"/>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9D6F4FC9-7552-45FA-ACE4-F3A6790CE58D}" type="datetimeFigureOut">
              <a:rPr lang="en-US">
                <a:solidFill>
                  <a:prstClr val="black">
                    <a:tint val="75000"/>
                  </a:prstClr>
                </a:solidFill>
              </a:rPr>
              <a:pPr>
                <a:defRPr/>
              </a:pPr>
              <a:t>2/26/12</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5F7D7D10-01C3-4672-B7F5-2A263A244947}"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4262877781"/>
      </p:ext>
    </p:extLst>
  </p:cSld>
  <p:clrMapOvr>
    <a:masterClrMapping/>
  </p:clrMapOvr>
  <p:transition xmlns:p14="http://schemas.microsoft.com/office/powerpoint/2010/main"/>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D3590E99-5A89-4C85-B6FB-B369A982003F}" type="datetimeFigureOut">
              <a:rPr lang="en-US">
                <a:solidFill>
                  <a:prstClr val="black">
                    <a:tint val="75000"/>
                  </a:prstClr>
                </a:solidFill>
              </a:rPr>
              <a:pPr>
                <a:defRPr/>
              </a:pPr>
              <a:t>2/26/12</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A5D288DF-2B44-4A78-AD50-E6565B878472}"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604473324"/>
      </p:ext>
    </p:extLst>
  </p:cSld>
  <p:clrMapOvr>
    <a:masterClrMapping/>
  </p:clrMapOvr>
  <p:transition xmlns:p14="http://schemas.microsoft.com/office/powerpoint/2010/main"/>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A5D658F5-AEF4-4644-990F-508DEB943DEA}" type="datetimeFigureOut">
              <a:rPr lang="en-US">
                <a:solidFill>
                  <a:prstClr val="black">
                    <a:tint val="75000"/>
                  </a:prstClr>
                </a:solidFill>
              </a:rPr>
              <a:pPr>
                <a:defRPr/>
              </a:pPr>
              <a:t>2/26/12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DA0BC77C-831C-4DCA-BAEC-93FEB2C00200}"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970054633"/>
      </p:ext>
    </p:extLst>
  </p:cSld>
  <p:clrMapOvr>
    <a:masterClrMapping/>
  </p:clrMapOvr>
  <p:transition xmlns:p14="http://schemas.microsoft.com/office/powerpoint/2010/main"/>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BA937BB7-59CE-49BD-879E-CD043C0BCDE4}" type="datetimeFigureOut">
              <a:rPr lang="en-US">
                <a:solidFill>
                  <a:prstClr val="black">
                    <a:tint val="75000"/>
                  </a:prstClr>
                </a:solidFill>
              </a:rPr>
              <a:pPr>
                <a:defRPr/>
              </a:pPr>
              <a:t>2/26/12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B90C3FC4-C52F-49FD-B2C2-5E511CCC4E00}"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493423265"/>
      </p:ext>
    </p:extLst>
  </p:cSld>
  <p:clrMapOvr>
    <a:masterClrMapping/>
  </p:clrMapOvr>
  <p:transition xmlns:p14="http://schemas.microsoft.com/office/powerpoint/2010/mai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DDC9E53C-4AE7-4DCC-B482-514A6F0F9D7E}" type="datetimeFigureOut">
              <a:rPr lang="en-US">
                <a:solidFill>
                  <a:prstClr val="black">
                    <a:tint val="75000"/>
                  </a:prstClr>
                </a:solidFill>
              </a:rPr>
              <a:pPr>
                <a:defRPr/>
              </a:pPr>
              <a:t>2/26/12</a:t>
            </a:fld>
            <a:endParaRPr lang="en-US">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5D226798-42BE-4DD3-9C8D-9FD56F65778D}"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825223360"/>
      </p:ext>
    </p:extLst>
  </p:cSld>
  <p:clrMapOvr>
    <a:masterClrMapping/>
  </p:clrMapOvr>
  <p:transition xmlns:p14="http://schemas.microsoft.com/office/powerpoint/2010/main"/>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56811F4-2A67-405F-BD66-A7D46F496893}" type="datetimeFigureOut">
              <a:rPr lang="en-US" smtClean="0">
                <a:solidFill>
                  <a:prstClr val="black">
                    <a:tint val="75000"/>
                  </a:prstClr>
                </a:solidFill>
              </a:rPr>
              <a:pPr/>
              <a:t>2/26/12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0749C74-AC53-46D5-8A7D-5A14F18C714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865384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890EEFC-DFD7-4615-8FF4-F893FD96451B}" type="datetimeFigureOut">
              <a:rPr lang="en-US" smtClean="0"/>
              <a:pPr/>
              <a:t>2/26/12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FAA032F-D48D-4318-80F4-2E6C206A19E3}" type="slidenum">
              <a:rPr lang="en-US" smtClean="0"/>
              <a:pPr/>
              <a:t>‹#›</a:t>
            </a:fld>
            <a:endParaRPr lang="en-US"/>
          </a:p>
        </p:txBody>
      </p:sp>
    </p:spTree>
    <p:extLst>
      <p:ext uri="{BB962C8B-B14F-4D97-AF65-F5344CB8AC3E}">
        <p14:creationId xmlns:p14="http://schemas.microsoft.com/office/powerpoint/2010/main" val="4643288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56811F4-2A67-405F-BD66-A7D46F496893}" type="datetimeFigureOut">
              <a:rPr lang="en-US" smtClean="0">
                <a:solidFill>
                  <a:prstClr val="black">
                    <a:tint val="75000"/>
                  </a:prstClr>
                </a:solidFill>
              </a:rPr>
              <a:pPr/>
              <a:t>2/26/12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0749C74-AC53-46D5-8A7D-5A14F18C714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4277478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56811F4-2A67-405F-BD66-A7D46F496893}" type="datetimeFigureOut">
              <a:rPr lang="en-US" smtClean="0">
                <a:solidFill>
                  <a:prstClr val="black">
                    <a:tint val="75000"/>
                  </a:prstClr>
                </a:solidFill>
              </a:rPr>
              <a:pPr/>
              <a:t>2/26/12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0749C74-AC53-46D5-8A7D-5A14F18C714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0710168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56811F4-2A67-405F-BD66-A7D46F496893}" type="datetimeFigureOut">
              <a:rPr lang="en-US" smtClean="0">
                <a:solidFill>
                  <a:prstClr val="black">
                    <a:tint val="75000"/>
                  </a:prstClr>
                </a:solidFill>
              </a:rPr>
              <a:pPr/>
              <a:t>2/26/12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0749C74-AC53-46D5-8A7D-5A14F18C714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9322470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56811F4-2A67-405F-BD66-A7D46F496893}" type="datetimeFigureOut">
              <a:rPr lang="en-US" smtClean="0">
                <a:solidFill>
                  <a:prstClr val="black">
                    <a:tint val="75000"/>
                  </a:prstClr>
                </a:solidFill>
              </a:rPr>
              <a:pPr/>
              <a:t>2/26/12</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D0749C74-AC53-46D5-8A7D-5A14F18C714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451785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56811F4-2A67-405F-BD66-A7D46F496893}" type="datetimeFigureOut">
              <a:rPr lang="en-US" smtClean="0">
                <a:solidFill>
                  <a:prstClr val="black">
                    <a:tint val="75000"/>
                  </a:prstClr>
                </a:solidFill>
              </a:rPr>
              <a:pPr/>
              <a:t>2/26/12</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D0749C74-AC53-46D5-8A7D-5A14F18C714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4244738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56811F4-2A67-405F-BD66-A7D46F496893}" type="datetimeFigureOut">
              <a:rPr lang="en-US" smtClean="0">
                <a:solidFill>
                  <a:prstClr val="black">
                    <a:tint val="75000"/>
                  </a:prstClr>
                </a:solidFill>
              </a:rPr>
              <a:pPr/>
              <a:t>2/26/12</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D0749C74-AC53-46D5-8A7D-5A14F18C714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5406681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56811F4-2A67-405F-BD66-A7D46F496893}" type="datetimeFigureOut">
              <a:rPr lang="en-US" smtClean="0">
                <a:solidFill>
                  <a:prstClr val="black">
                    <a:tint val="75000"/>
                  </a:prstClr>
                </a:solidFill>
              </a:rPr>
              <a:pPr/>
              <a:t>2/26/12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0749C74-AC53-46D5-8A7D-5A14F18C714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5396869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56811F4-2A67-405F-BD66-A7D46F496893}" type="datetimeFigureOut">
              <a:rPr lang="en-US" smtClean="0">
                <a:solidFill>
                  <a:prstClr val="black">
                    <a:tint val="75000"/>
                  </a:prstClr>
                </a:solidFill>
              </a:rPr>
              <a:pPr/>
              <a:t>2/26/12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0749C74-AC53-46D5-8A7D-5A14F18C714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3272615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56811F4-2A67-405F-BD66-A7D46F496893}" type="datetimeFigureOut">
              <a:rPr lang="en-US" smtClean="0">
                <a:solidFill>
                  <a:prstClr val="black">
                    <a:tint val="75000"/>
                  </a:prstClr>
                </a:solidFill>
              </a:rPr>
              <a:pPr/>
              <a:t>2/26/12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0749C74-AC53-46D5-8A7D-5A14F18C714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9811792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56811F4-2A67-405F-BD66-A7D46F496893}" type="datetimeFigureOut">
              <a:rPr lang="en-US" smtClean="0">
                <a:solidFill>
                  <a:prstClr val="black">
                    <a:tint val="75000"/>
                  </a:prstClr>
                </a:solidFill>
              </a:rPr>
              <a:pPr/>
              <a:t>2/26/12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0749C74-AC53-46D5-8A7D-5A14F18C714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630917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890EEFC-DFD7-4615-8FF4-F893FD96451B}" type="datetimeFigureOut">
              <a:rPr lang="en-US" smtClean="0"/>
              <a:pPr/>
              <a:t>2/26/12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FAA032F-D48D-4318-80F4-2E6C206A19E3}" type="slidenum">
              <a:rPr lang="en-US" smtClean="0"/>
              <a:pPr/>
              <a:t>‹#›</a:t>
            </a:fld>
            <a:endParaRPr lang="en-US"/>
          </a:p>
        </p:txBody>
      </p:sp>
    </p:spTree>
    <p:extLst>
      <p:ext uri="{BB962C8B-B14F-4D97-AF65-F5344CB8AC3E}">
        <p14:creationId xmlns:p14="http://schemas.microsoft.com/office/powerpoint/2010/main" val="125416174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56811F4-2A67-405F-BD66-A7D46F496893}" type="datetimeFigureOut">
              <a:rPr lang="en-US" smtClean="0">
                <a:solidFill>
                  <a:prstClr val="black">
                    <a:tint val="75000"/>
                  </a:prstClr>
                </a:solidFill>
              </a:rPr>
              <a:pPr/>
              <a:t>2/26/12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0749C74-AC53-46D5-8A7D-5A14F18C714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2877083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56811F4-2A67-405F-BD66-A7D46F496893}" type="datetimeFigureOut">
              <a:rPr lang="en-US" smtClean="0">
                <a:solidFill>
                  <a:prstClr val="black">
                    <a:tint val="75000"/>
                  </a:prstClr>
                </a:solidFill>
              </a:rPr>
              <a:pPr/>
              <a:t>2/26/12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0749C74-AC53-46D5-8A7D-5A14F18C714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9371892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56811F4-2A67-405F-BD66-A7D46F496893}" type="datetimeFigureOut">
              <a:rPr lang="en-US" smtClean="0">
                <a:solidFill>
                  <a:prstClr val="black">
                    <a:tint val="75000"/>
                  </a:prstClr>
                </a:solidFill>
              </a:rPr>
              <a:pPr/>
              <a:t>2/26/12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0749C74-AC53-46D5-8A7D-5A14F18C714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0132666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56811F4-2A67-405F-BD66-A7D46F496893}" type="datetimeFigureOut">
              <a:rPr lang="en-US" smtClean="0">
                <a:solidFill>
                  <a:prstClr val="black">
                    <a:tint val="75000"/>
                  </a:prstClr>
                </a:solidFill>
              </a:rPr>
              <a:pPr/>
              <a:t>2/26/12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0749C74-AC53-46D5-8A7D-5A14F18C714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28292703"/>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56811F4-2A67-405F-BD66-A7D46F496893}" type="datetimeFigureOut">
              <a:rPr lang="en-US" smtClean="0">
                <a:solidFill>
                  <a:prstClr val="black">
                    <a:tint val="75000"/>
                  </a:prstClr>
                </a:solidFill>
              </a:rPr>
              <a:pPr/>
              <a:t>2/26/12</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D0749C74-AC53-46D5-8A7D-5A14F18C714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72262082"/>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56811F4-2A67-405F-BD66-A7D46F496893}" type="datetimeFigureOut">
              <a:rPr lang="en-US" smtClean="0">
                <a:solidFill>
                  <a:prstClr val="black">
                    <a:tint val="75000"/>
                  </a:prstClr>
                </a:solidFill>
              </a:rPr>
              <a:pPr/>
              <a:t>2/26/12</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D0749C74-AC53-46D5-8A7D-5A14F18C714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838445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56811F4-2A67-405F-BD66-A7D46F496893}" type="datetimeFigureOut">
              <a:rPr lang="en-US" smtClean="0">
                <a:solidFill>
                  <a:prstClr val="black">
                    <a:tint val="75000"/>
                  </a:prstClr>
                </a:solidFill>
              </a:rPr>
              <a:pPr/>
              <a:t>2/26/12</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D0749C74-AC53-46D5-8A7D-5A14F18C714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4900251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56811F4-2A67-405F-BD66-A7D46F496893}" type="datetimeFigureOut">
              <a:rPr lang="en-US" smtClean="0">
                <a:solidFill>
                  <a:prstClr val="black">
                    <a:tint val="75000"/>
                  </a:prstClr>
                </a:solidFill>
              </a:rPr>
              <a:pPr/>
              <a:t>2/26/12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0749C74-AC53-46D5-8A7D-5A14F18C714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87592512"/>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56811F4-2A67-405F-BD66-A7D46F496893}" type="datetimeFigureOut">
              <a:rPr lang="en-US" smtClean="0">
                <a:solidFill>
                  <a:prstClr val="black">
                    <a:tint val="75000"/>
                  </a:prstClr>
                </a:solidFill>
              </a:rPr>
              <a:pPr/>
              <a:t>2/26/12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0749C74-AC53-46D5-8A7D-5A14F18C714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79690942"/>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56811F4-2A67-405F-BD66-A7D46F496893}" type="datetimeFigureOut">
              <a:rPr lang="en-US" smtClean="0">
                <a:solidFill>
                  <a:prstClr val="black">
                    <a:tint val="75000"/>
                  </a:prstClr>
                </a:solidFill>
              </a:rPr>
              <a:pPr/>
              <a:t>2/26/12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0749C74-AC53-46D5-8A7D-5A14F18C714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624887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890EEFC-DFD7-4615-8FF4-F893FD96451B}" type="datetimeFigureOut">
              <a:rPr lang="en-US" smtClean="0"/>
              <a:pPr/>
              <a:t>2/26/12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FAA032F-D48D-4318-80F4-2E6C206A19E3}" type="slidenum">
              <a:rPr lang="en-US" smtClean="0"/>
              <a:pPr/>
              <a:t>‹#›</a:t>
            </a:fld>
            <a:endParaRPr lang="en-US"/>
          </a:p>
        </p:txBody>
      </p:sp>
    </p:spTree>
    <p:extLst>
      <p:ext uri="{BB962C8B-B14F-4D97-AF65-F5344CB8AC3E}">
        <p14:creationId xmlns:p14="http://schemas.microsoft.com/office/powerpoint/2010/main" val="427777926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56811F4-2A67-405F-BD66-A7D46F496893}" type="datetimeFigureOut">
              <a:rPr lang="en-US" smtClean="0">
                <a:solidFill>
                  <a:prstClr val="black">
                    <a:tint val="75000"/>
                  </a:prstClr>
                </a:solidFill>
              </a:rPr>
              <a:pPr/>
              <a:t>2/26/12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0749C74-AC53-46D5-8A7D-5A14F18C714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6467744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35CE6CF-92D4-4FDE-940F-F0FA8B4C4F7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25375815"/>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0CAE3BE2-5391-47C5-8D63-26BD82CB7573}"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728524805"/>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80127DE7-4247-41E4-A69A-9BA83ECFEDF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583658125"/>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9735EEAB-58DA-4E62-8CED-42F87A42571C}"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72944292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27ED55CB-E44F-4929-89A1-CD200C4F691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925042389"/>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588AFAFB-53B2-4872-A161-79F431DCE49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245099267"/>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A5B4464C-6E03-4ECD-9939-D2D717328967}"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55835083"/>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791478EA-ED5C-481E-9473-D028604E654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846115497"/>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C98A39F-57EF-43DD-86F1-F6503954DC61}"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5251649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890EEFC-DFD7-4615-8FF4-F893FD96451B}" type="datetimeFigureOut">
              <a:rPr lang="en-US" smtClean="0"/>
              <a:pPr/>
              <a:t>2/26/12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FAA032F-D48D-4318-80F4-2E6C206A19E3}" type="slidenum">
              <a:rPr lang="en-US" smtClean="0"/>
              <a:pPr/>
              <a:t>‹#›</a:t>
            </a:fld>
            <a:endParaRPr lang="en-US"/>
          </a:p>
        </p:txBody>
      </p:sp>
    </p:spTree>
    <p:extLst>
      <p:ext uri="{BB962C8B-B14F-4D97-AF65-F5344CB8AC3E}">
        <p14:creationId xmlns:p14="http://schemas.microsoft.com/office/powerpoint/2010/main" val="1944083299"/>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251FAF2-53CA-4416-B61B-A88B3AB810DD}"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51884606"/>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7B5E3BB7-DE78-4DA5-85B0-1EA675F52BE3}"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81066679"/>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2DA599D-E24B-4500-AB42-899DF62A39FC}" type="datetimeFigureOut">
              <a:rPr lang="en-US" smtClean="0"/>
              <a:pPr/>
              <a:t>2/26/12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6A21EA8-0A7A-4EAC-B3B4-AB5879AB9642}" type="slidenum">
              <a:rPr lang="en-US" smtClean="0"/>
              <a:pPr/>
              <a:t>‹#›</a:t>
            </a:fld>
            <a:endParaRPr lang="en-US"/>
          </a:p>
        </p:txBody>
      </p:sp>
    </p:spTree>
    <p:extLst>
      <p:ext uri="{BB962C8B-B14F-4D97-AF65-F5344CB8AC3E}">
        <p14:creationId xmlns:p14="http://schemas.microsoft.com/office/powerpoint/2010/main" val="2950748795"/>
      </p:ext>
    </p:extLst>
  </p:cSld>
  <p:clrMapOvr>
    <a:masterClrMapping/>
  </p:clrMapOvr>
  <p:transition xmlns:p14="http://schemas.microsoft.com/office/powerpoint/2010/mai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890EEFC-DFD7-4615-8FF4-F893FD96451B}" type="datetimeFigureOut">
              <a:rPr lang="en-US" smtClean="0"/>
              <a:pPr/>
              <a:t>2/26/12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FAA032F-D48D-4318-80F4-2E6C206A19E3}" type="slidenum">
              <a:rPr lang="en-US" smtClean="0"/>
              <a:pPr/>
              <a:t>‹#›</a:t>
            </a:fld>
            <a:endParaRPr lang="en-US"/>
          </a:p>
        </p:txBody>
      </p:sp>
    </p:spTree>
    <p:extLst>
      <p:ext uri="{BB962C8B-B14F-4D97-AF65-F5344CB8AC3E}">
        <p14:creationId xmlns:p14="http://schemas.microsoft.com/office/powerpoint/2010/main" val="1450595177"/>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20" Type="http://schemas.openxmlformats.org/officeDocument/2006/relationships/slideLayout" Target="../slideLayouts/slideLayout31.xml"/><Relationship Id="rId21" Type="http://schemas.openxmlformats.org/officeDocument/2006/relationships/theme" Target="../theme/theme2.xml"/><Relationship Id="rId22" Type="http://schemas.openxmlformats.org/officeDocument/2006/relationships/image" Target="../media/image1.jpeg"/><Relationship Id="rId10" Type="http://schemas.openxmlformats.org/officeDocument/2006/relationships/slideLayout" Target="../slideLayouts/slideLayout21.xml"/><Relationship Id="rId11" Type="http://schemas.openxmlformats.org/officeDocument/2006/relationships/slideLayout" Target="../slideLayouts/slideLayout22.xml"/><Relationship Id="rId12" Type="http://schemas.openxmlformats.org/officeDocument/2006/relationships/slideLayout" Target="../slideLayouts/slideLayout23.xml"/><Relationship Id="rId13" Type="http://schemas.openxmlformats.org/officeDocument/2006/relationships/slideLayout" Target="../slideLayouts/slideLayout24.xml"/><Relationship Id="rId14" Type="http://schemas.openxmlformats.org/officeDocument/2006/relationships/slideLayout" Target="../slideLayouts/slideLayout25.xml"/><Relationship Id="rId15" Type="http://schemas.openxmlformats.org/officeDocument/2006/relationships/slideLayout" Target="../slideLayouts/slideLayout26.xml"/><Relationship Id="rId16" Type="http://schemas.openxmlformats.org/officeDocument/2006/relationships/slideLayout" Target="../slideLayouts/slideLayout27.xml"/><Relationship Id="rId17" Type="http://schemas.openxmlformats.org/officeDocument/2006/relationships/slideLayout" Target="../slideLayouts/slideLayout28.xml"/><Relationship Id="rId18" Type="http://schemas.openxmlformats.org/officeDocument/2006/relationships/slideLayout" Target="../slideLayouts/slideLayout29.xml"/><Relationship Id="rId19" Type="http://schemas.openxmlformats.org/officeDocument/2006/relationships/slideLayout" Target="../slideLayouts/slideLayout30.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34.xml"/><Relationship Id="rId4" Type="http://schemas.openxmlformats.org/officeDocument/2006/relationships/slideLayout" Target="../slideLayouts/slideLayout35.xml"/><Relationship Id="rId5" Type="http://schemas.openxmlformats.org/officeDocument/2006/relationships/slideLayout" Target="../slideLayouts/slideLayout36.xml"/><Relationship Id="rId6" Type="http://schemas.openxmlformats.org/officeDocument/2006/relationships/theme" Target="../theme/theme3.xml"/><Relationship Id="rId7" Type="http://schemas.openxmlformats.org/officeDocument/2006/relationships/image" Target="../media/image3.png"/><Relationship Id="rId1" Type="http://schemas.openxmlformats.org/officeDocument/2006/relationships/slideLayout" Target="../slideLayouts/slideLayout32.xml"/><Relationship Id="rId2"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47.xml"/><Relationship Id="rId12" Type="http://schemas.openxmlformats.org/officeDocument/2006/relationships/slideLayout" Target="../slideLayouts/slideLayout48.xml"/><Relationship Id="rId13" Type="http://schemas.openxmlformats.org/officeDocument/2006/relationships/theme" Target="../theme/theme4.xml"/><Relationship Id="rId1" Type="http://schemas.openxmlformats.org/officeDocument/2006/relationships/slideLayout" Target="../slideLayouts/slideLayout37.xml"/><Relationship Id="rId2" Type="http://schemas.openxmlformats.org/officeDocument/2006/relationships/slideLayout" Target="../slideLayouts/slideLayout38.xml"/><Relationship Id="rId3" Type="http://schemas.openxmlformats.org/officeDocument/2006/relationships/slideLayout" Target="../slideLayouts/slideLayout39.xml"/><Relationship Id="rId4" Type="http://schemas.openxmlformats.org/officeDocument/2006/relationships/slideLayout" Target="../slideLayouts/slideLayout40.xml"/><Relationship Id="rId5" Type="http://schemas.openxmlformats.org/officeDocument/2006/relationships/slideLayout" Target="../slideLayouts/slideLayout41.xml"/><Relationship Id="rId6" Type="http://schemas.openxmlformats.org/officeDocument/2006/relationships/slideLayout" Target="../slideLayouts/slideLayout42.xml"/><Relationship Id="rId7" Type="http://schemas.openxmlformats.org/officeDocument/2006/relationships/slideLayout" Target="../slideLayouts/slideLayout43.xml"/><Relationship Id="rId8" Type="http://schemas.openxmlformats.org/officeDocument/2006/relationships/slideLayout" Target="../slideLayouts/slideLayout44.xml"/><Relationship Id="rId9" Type="http://schemas.openxmlformats.org/officeDocument/2006/relationships/slideLayout" Target="../slideLayouts/slideLayout45.xml"/><Relationship Id="rId10" Type="http://schemas.openxmlformats.org/officeDocument/2006/relationships/slideLayout" Target="../slideLayouts/slideLayout46.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59.xml"/><Relationship Id="rId12" Type="http://schemas.openxmlformats.org/officeDocument/2006/relationships/theme" Target="../theme/theme5.xml"/><Relationship Id="rId1" Type="http://schemas.openxmlformats.org/officeDocument/2006/relationships/slideLayout" Target="../slideLayouts/slideLayout49.xml"/><Relationship Id="rId2" Type="http://schemas.openxmlformats.org/officeDocument/2006/relationships/slideLayout" Target="../slideLayouts/slideLayout50.xml"/><Relationship Id="rId3" Type="http://schemas.openxmlformats.org/officeDocument/2006/relationships/slideLayout" Target="../slideLayouts/slideLayout51.xml"/><Relationship Id="rId4" Type="http://schemas.openxmlformats.org/officeDocument/2006/relationships/slideLayout" Target="../slideLayouts/slideLayout52.xml"/><Relationship Id="rId5" Type="http://schemas.openxmlformats.org/officeDocument/2006/relationships/slideLayout" Target="../slideLayouts/slideLayout53.xml"/><Relationship Id="rId6" Type="http://schemas.openxmlformats.org/officeDocument/2006/relationships/slideLayout" Target="../slideLayouts/slideLayout54.xml"/><Relationship Id="rId7" Type="http://schemas.openxmlformats.org/officeDocument/2006/relationships/slideLayout" Target="../slideLayouts/slideLayout55.xml"/><Relationship Id="rId8" Type="http://schemas.openxmlformats.org/officeDocument/2006/relationships/slideLayout" Target="../slideLayouts/slideLayout56.xml"/><Relationship Id="rId9" Type="http://schemas.openxmlformats.org/officeDocument/2006/relationships/slideLayout" Target="../slideLayouts/slideLayout57.xml"/><Relationship Id="rId10" Type="http://schemas.openxmlformats.org/officeDocument/2006/relationships/slideLayout" Target="../slideLayouts/slideLayout58.xml"/></Relationships>
</file>

<file path=ppt/slideMasters/_rels/slideMaster6.xml.rels><?xml version="1.0" encoding="UTF-8" standalone="yes"?>
<Relationships xmlns="http://schemas.openxmlformats.org/package/2006/relationships"><Relationship Id="rId11" Type="http://schemas.openxmlformats.org/officeDocument/2006/relationships/slideLayout" Target="../slideLayouts/slideLayout70.xml"/><Relationship Id="rId12" Type="http://schemas.openxmlformats.org/officeDocument/2006/relationships/theme" Target="../theme/theme6.xml"/><Relationship Id="rId1" Type="http://schemas.openxmlformats.org/officeDocument/2006/relationships/slideLayout" Target="../slideLayouts/slideLayout60.xml"/><Relationship Id="rId2" Type="http://schemas.openxmlformats.org/officeDocument/2006/relationships/slideLayout" Target="../slideLayouts/slideLayout61.xml"/><Relationship Id="rId3" Type="http://schemas.openxmlformats.org/officeDocument/2006/relationships/slideLayout" Target="../slideLayouts/slideLayout62.xml"/><Relationship Id="rId4" Type="http://schemas.openxmlformats.org/officeDocument/2006/relationships/slideLayout" Target="../slideLayouts/slideLayout63.xml"/><Relationship Id="rId5" Type="http://schemas.openxmlformats.org/officeDocument/2006/relationships/slideLayout" Target="../slideLayouts/slideLayout64.xml"/><Relationship Id="rId6" Type="http://schemas.openxmlformats.org/officeDocument/2006/relationships/slideLayout" Target="../slideLayouts/slideLayout65.xml"/><Relationship Id="rId7" Type="http://schemas.openxmlformats.org/officeDocument/2006/relationships/slideLayout" Target="../slideLayouts/slideLayout66.xml"/><Relationship Id="rId8" Type="http://schemas.openxmlformats.org/officeDocument/2006/relationships/slideLayout" Target="../slideLayouts/slideLayout67.xml"/><Relationship Id="rId9" Type="http://schemas.openxmlformats.org/officeDocument/2006/relationships/slideLayout" Target="../slideLayouts/slideLayout68.xml"/><Relationship Id="rId10" Type="http://schemas.openxmlformats.org/officeDocument/2006/relationships/slideLayout" Target="../slideLayouts/slideLayout69.xml"/></Relationships>
</file>

<file path=ppt/slideMasters/_rels/slideMaster7.xml.rels><?xml version="1.0" encoding="UTF-8" standalone="yes"?>
<Relationships xmlns="http://schemas.openxmlformats.org/package/2006/relationships"><Relationship Id="rId11" Type="http://schemas.openxmlformats.org/officeDocument/2006/relationships/slideLayout" Target="../slideLayouts/slideLayout81.xml"/><Relationship Id="rId12" Type="http://schemas.openxmlformats.org/officeDocument/2006/relationships/slideLayout" Target="../slideLayouts/slideLayout82.xml"/><Relationship Id="rId13" Type="http://schemas.openxmlformats.org/officeDocument/2006/relationships/theme" Target="../theme/theme7.xml"/><Relationship Id="rId14" Type="http://schemas.openxmlformats.org/officeDocument/2006/relationships/image" Target="../media/image4.png"/><Relationship Id="rId1" Type="http://schemas.openxmlformats.org/officeDocument/2006/relationships/slideLayout" Target="../slideLayouts/slideLayout71.xml"/><Relationship Id="rId2" Type="http://schemas.openxmlformats.org/officeDocument/2006/relationships/slideLayout" Target="../slideLayouts/slideLayout72.xml"/><Relationship Id="rId3" Type="http://schemas.openxmlformats.org/officeDocument/2006/relationships/slideLayout" Target="../slideLayouts/slideLayout73.xml"/><Relationship Id="rId4" Type="http://schemas.openxmlformats.org/officeDocument/2006/relationships/slideLayout" Target="../slideLayouts/slideLayout74.xml"/><Relationship Id="rId5" Type="http://schemas.openxmlformats.org/officeDocument/2006/relationships/slideLayout" Target="../slideLayouts/slideLayout75.xml"/><Relationship Id="rId6" Type="http://schemas.openxmlformats.org/officeDocument/2006/relationships/slideLayout" Target="../slideLayouts/slideLayout76.xml"/><Relationship Id="rId7" Type="http://schemas.openxmlformats.org/officeDocument/2006/relationships/slideLayout" Target="../slideLayouts/slideLayout77.xml"/><Relationship Id="rId8" Type="http://schemas.openxmlformats.org/officeDocument/2006/relationships/slideLayout" Target="../slideLayouts/slideLayout78.xml"/><Relationship Id="rId9" Type="http://schemas.openxmlformats.org/officeDocument/2006/relationships/slideLayout" Target="../slideLayouts/slideLayout79.xml"/><Relationship Id="rId10" Type="http://schemas.openxmlformats.org/officeDocument/2006/relationships/slideLayout" Target="../slideLayouts/slideLayout8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890EEFC-DFD7-4615-8FF4-F893FD96451B}" type="datetimeFigureOut">
              <a:rPr lang="en-US" smtClean="0"/>
              <a:pPr/>
              <a:t>2/26/12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FAA032F-D48D-4318-80F4-2E6C206A19E3}" type="slidenum">
              <a:rPr lang="en-US" smtClean="0"/>
              <a:pPr/>
              <a:t>‹#›</a:t>
            </a:fld>
            <a:endParaRPr lang="en-US"/>
          </a:p>
        </p:txBody>
      </p:sp>
    </p:spTree>
    <p:extLst>
      <p:ext uri="{BB962C8B-B14F-4D97-AF65-F5344CB8AC3E}">
        <p14:creationId xmlns:p14="http://schemas.microsoft.com/office/powerpoint/2010/main" val="429485018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22"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3810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smtClean="0"/>
              <a:t>Click to edit Master title style</a:t>
            </a:r>
          </a:p>
        </p:txBody>
      </p:sp>
      <p:sp>
        <p:nvSpPr>
          <p:cNvPr id="1027" name="Rectangle 3"/>
          <p:cNvSpPr>
            <a:spLocks noGrp="1" noChangeArrowheads="1"/>
          </p:cNvSpPr>
          <p:nvPr>
            <p:ph type="body" idx="1"/>
          </p:nvPr>
        </p:nvSpPr>
        <p:spPr bwMode="auto">
          <a:xfrm>
            <a:off x="685800" y="1676400"/>
            <a:ext cx="7772400" cy="4419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400"/>
            </a:lvl1pPr>
          </a:lstStyle>
          <a:p>
            <a:fld id="{DA1DE9AD-3B48-4931-8260-DEF9B81D14EA}" type="datetime1">
              <a:rPr lang="en-US" smtClean="0">
                <a:solidFill>
                  <a:prstClr val="black"/>
                </a:solidFill>
              </a:rPr>
              <a:pPr/>
              <a:t>2/26/12</a:t>
            </a:fld>
            <a:endParaRPr lang="en-US">
              <a:solidFill>
                <a:prstClr val="black"/>
              </a:solidFill>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a:defRPr sz="1400"/>
            </a:lvl1pPr>
          </a:lstStyle>
          <a:p>
            <a:endParaRPr lang="en-US">
              <a:solidFill>
                <a:prstClr val="black"/>
              </a:solidFill>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400"/>
            </a:lvl1pPr>
          </a:lstStyle>
          <a:p>
            <a:fld id="{91020B1E-E449-484B-AE8E-ACBCCDE95EE9}"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2559603553"/>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78" r:id="rId17"/>
    <p:sldLayoutId id="2147483679" r:id="rId18"/>
    <p:sldLayoutId id="2147483680" r:id="rId19"/>
    <p:sldLayoutId id="2147483681" r:id="rId20"/>
  </p:sldLayoutIdLst>
  <p:hf sldNum="0" hdr="0" ftr="0" dt="0"/>
  <p:txStyles>
    <p:titleStyle>
      <a:lvl1pPr algn="ctr" rtl="0" eaLnBrk="1" fontAlgn="base" hangingPunct="1">
        <a:spcBef>
          <a:spcPct val="0"/>
        </a:spcBef>
        <a:spcAft>
          <a:spcPct val="0"/>
        </a:spcAft>
        <a:defRPr lang="en-US" sz="4400" b="1" dirty="0" smtClean="0">
          <a:solidFill>
            <a:schemeClr val="accent2">
              <a:lumMod val="75000"/>
            </a:schemeClr>
          </a:solidFill>
          <a:effectLst>
            <a:outerShdw blurRad="38100" dist="38100" dir="2700000" algn="tl">
              <a:srgbClr val="000000">
                <a:alpha val="43137"/>
              </a:srgbClr>
            </a:outerShdw>
          </a:effectLst>
          <a:latin typeface="Bookman Old Style" pitchFamily="18" charset="0"/>
          <a:ea typeface="+mj-ea"/>
          <a:cs typeface="Aharoni" pitchFamily="2" charset="-79"/>
        </a:defRPr>
      </a:lvl1pPr>
      <a:lvl2pPr algn="ctr" rtl="0" eaLnBrk="1" fontAlgn="base" hangingPunct="1">
        <a:spcBef>
          <a:spcPct val="0"/>
        </a:spcBef>
        <a:spcAft>
          <a:spcPct val="0"/>
        </a:spcAft>
        <a:defRPr sz="4400">
          <a:solidFill>
            <a:schemeClr val="tx2"/>
          </a:solidFill>
          <a:latin typeface="Arial" charset="0"/>
          <a:ea typeface="ヒラギノ角ゴ Pro W3" pitchFamily="1" charset="-128"/>
        </a:defRPr>
      </a:lvl2pPr>
      <a:lvl3pPr algn="ctr" rtl="0" eaLnBrk="1" fontAlgn="base" hangingPunct="1">
        <a:spcBef>
          <a:spcPct val="0"/>
        </a:spcBef>
        <a:spcAft>
          <a:spcPct val="0"/>
        </a:spcAft>
        <a:defRPr sz="4400">
          <a:solidFill>
            <a:schemeClr val="tx2"/>
          </a:solidFill>
          <a:latin typeface="Arial" charset="0"/>
          <a:ea typeface="ヒラギノ角ゴ Pro W3" pitchFamily="1" charset="-128"/>
        </a:defRPr>
      </a:lvl3pPr>
      <a:lvl4pPr algn="ctr" rtl="0" eaLnBrk="1" fontAlgn="base" hangingPunct="1">
        <a:spcBef>
          <a:spcPct val="0"/>
        </a:spcBef>
        <a:spcAft>
          <a:spcPct val="0"/>
        </a:spcAft>
        <a:defRPr sz="4400">
          <a:solidFill>
            <a:schemeClr val="tx2"/>
          </a:solidFill>
          <a:latin typeface="Arial" charset="0"/>
          <a:ea typeface="ヒラギノ角ゴ Pro W3" pitchFamily="1" charset="-128"/>
        </a:defRPr>
      </a:lvl4pPr>
      <a:lvl5pPr algn="ctr" rtl="0" eaLnBrk="1" fontAlgn="base" hangingPunct="1">
        <a:spcBef>
          <a:spcPct val="0"/>
        </a:spcBef>
        <a:spcAft>
          <a:spcPct val="0"/>
        </a:spcAft>
        <a:defRPr sz="4400">
          <a:solidFill>
            <a:schemeClr val="tx2"/>
          </a:solidFill>
          <a:latin typeface="Arial" charset="0"/>
          <a:ea typeface="ヒラギノ角ゴ Pro W3" pitchFamily="1" charset="-128"/>
        </a:defRPr>
      </a:lvl5pPr>
      <a:lvl6pPr marL="457200" algn="ctr" rtl="0" eaLnBrk="1" fontAlgn="base" hangingPunct="1">
        <a:spcBef>
          <a:spcPct val="0"/>
        </a:spcBef>
        <a:spcAft>
          <a:spcPct val="0"/>
        </a:spcAft>
        <a:defRPr sz="4400">
          <a:solidFill>
            <a:schemeClr val="tx2"/>
          </a:solidFill>
          <a:latin typeface="Arial" charset="0"/>
          <a:ea typeface="ヒラギノ角ゴ Pro W3" pitchFamily="1" charset="-128"/>
        </a:defRPr>
      </a:lvl6pPr>
      <a:lvl7pPr marL="914400" algn="ctr" rtl="0" eaLnBrk="1" fontAlgn="base" hangingPunct="1">
        <a:spcBef>
          <a:spcPct val="0"/>
        </a:spcBef>
        <a:spcAft>
          <a:spcPct val="0"/>
        </a:spcAft>
        <a:defRPr sz="4400">
          <a:solidFill>
            <a:schemeClr val="tx2"/>
          </a:solidFill>
          <a:latin typeface="Arial" charset="0"/>
          <a:ea typeface="ヒラギノ角ゴ Pro W3" pitchFamily="1" charset="-128"/>
        </a:defRPr>
      </a:lvl7pPr>
      <a:lvl8pPr marL="1371600" algn="ctr" rtl="0" eaLnBrk="1" fontAlgn="base" hangingPunct="1">
        <a:spcBef>
          <a:spcPct val="0"/>
        </a:spcBef>
        <a:spcAft>
          <a:spcPct val="0"/>
        </a:spcAft>
        <a:defRPr sz="4400">
          <a:solidFill>
            <a:schemeClr val="tx2"/>
          </a:solidFill>
          <a:latin typeface="Arial" charset="0"/>
          <a:ea typeface="ヒラギノ角ゴ Pro W3" pitchFamily="1" charset="-128"/>
        </a:defRPr>
      </a:lvl8pPr>
      <a:lvl9pPr marL="1828800" algn="ctr" rtl="0" eaLnBrk="1" fontAlgn="base" hangingPunct="1">
        <a:spcBef>
          <a:spcPct val="0"/>
        </a:spcBef>
        <a:spcAft>
          <a:spcPct val="0"/>
        </a:spcAft>
        <a:defRPr sz="4400">
          <a:solidFill>
            <a:schemeClr val="tx2"/>
          </a:solidFill>
          <a:latin typeface="Arial" charset="0"/>
          <a:ea typeface="ヒラギノ角ゴ Pro W3" pitchFamily="1" charset="-128"/>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a:endParaRPr lang="en-US">
              <a:solidFill>
                <a:prstClr val="white"/>
              </a:solidFill>
            </a:endParaRPr>
          </a:p>
        </p:txBody>
      </p:sp>
      <p:sp>
        <p:nvSpPr>
          <p:cNvPr id="22" name="Title Placeholder 21"/>
          <p:cNvSpPr>
            <a:spLocks noGrp="1"/>
          </p:cNvSpPr>
          <p:nvPr>
            <p:ph type="title"/>
          </p:nvPr>
        </p:nvSpPr>
        <p:spPr>
          <a:xfrm>
            <a:off x="533400" y="152400"/>
            <a:ext cx="7924799" cy="1295400"/>
          </a:xfrm>
          <a:prstGeom prst="rect">
            <a:avLst/>
          </a:prstGeom>
        </p:spPr>
        <p:txBody>
          <a:bodyPr bIns="91440" anchor="b" anchorCtr="0">
            <a:noAutofit/>
          </a:bodyPr>
          <a:lstStyle/>
          <a:p>
            <a:r>
              <a:rPr kumimoji="0" lang="en-US" dirty="0" smtClean="0"/>
              <a:t>Click to edit Master title style</a:t>
            </a:r>
            <a:endParaRPr kumimoji="0" lang="en-US" dirty="0"/>
          </a:p>
        </p:txBody>
      </p:sp>
      <p:sp>
        <p:nvSpPr>
          <p:cNvPr id="13" name="Text Placeholder 12"/>
          <p:cNvSpPr>
            <a:spLocks noGrp="1"/>
          </p:cNvSpPr>
          <p:nvPr>
            <p:ph type="body" idx="1"/>
          </p:nvPr>
        </p:nvSpPr>
        <p:spPr>
          <a:xfrm>
            <a:off x="533400" y="1524000"/>
            <a:ext cx="7924800" cy="4572000"/>
          </a:xfrm>
          <a:prstGeom prst="rect">
            <a:avLst/>
          </a:prstGeom>
        </p:spPr>
        <p:txBody>
          <a:bodyPr>
            <a:normAutofit/>
          </a:bodyPr>
          <a:lstStyle/>
          <a:p>
            <a:pPr lvl="0" eaLnBrk="1" latinLnBrk="0" hangingPunct="1"/>
            <a:r>
              <a:rPr kumimoji="0" lang="en-US" dirty="0" smtClean="0"/>
              <a:t>Click to edit Master text styles</a:t>
            </a:r>
          </a:p>
          <a:p>
            <a:pPr lvl="1" eaLnBrk="1" latinLnBrk="0" hangingPunct="1"/>
            <a:r>
              <a:rPr kumimoji="0" lang="en-US" dirty="0" smtClean="0"/>
              <a:t>Second level</a:t>
            </a:r>
          </a:p>
          <a:p>
            <a:pPr lvl="2" eaLnBrk="1" latinLnBrk="0" hangingPunct="1"/>
            <a:r>
              <a:rPr kumimoji="0" lang="en-US" dirty="0" smtClean="0"/>
              <a:t>Third level</a:t>
            </a:r>
          </a:p>
          <a:p>
            <a:pPr lvl="3" eaLnBrk="1" latinLnBrk="0" hangingPunct="1"/>
            <a:r>
              <a:rPr kumimoji="0" lang="en-US" dirty="0" smtClean="0"/>
              <a:t>Fourth level</a:t>
            </a:r>
          </a:p>
          <a:p>
            <a:pPr lvl="4" eaLnBrk="1" latinLnBrk="0" hangingPunct="1"/>
            <a:r>
              <a:rPr kumimoji="0" lang="en-US" dirty="0" smtClean="0"/>
              <a:t>Fifth level</a:t>
            </a:r>
            <a:endParaRPr kumimoji="0" lang="en-US" dirty="0"/>
          </a:p>
        </p:txBody>
      </p:sp>
      <p:sp>
        <p:nvSpPr>
          <p:cNvPr id="14" name="Date Placeholder 13"/>
          <p:cNvSpPr>
            <a:spLocks noGrp="1"/>
          </p:cNvSpPr>
          <p:nvPr>
            <p:ph type="dt" sz="half" idx="2"/>
          </p:nvPr>
        </p:nvSpPr>
        <p:spPr>
          <a:xfrm>
            <a:off x="914400" y="6164356"/>
            <a:ext cx="2476500" cy="476250"/>
          </a:xfrm>
          <a:prstGeom prst="rect">
            <a:avLst/>
          </a:prstGeom>
        </p:spPr>
        <p:txBody>
          <a:bodyPr anchor="ctr" anchorCtr="0"/>
          <a:lstStyle>
            <a:lvl1pPr algn="r" eaLnBrk="1" latinLnBrk="0" hangingPunct="1">
              <a:defRPr kumimoji="0" sz="1400">
                <a:solidFill>
                  <a:schemeClr val="tx2"/>
                </a:solidFill>
              </a:defRPr>
            </a:lvl1pPr>
          </a:lstStyle>
          <a:p>
            <a:pPr fontAlgn="base">
              <a:spcBef>
                <a:spcPct val="0"/>
              </a:spcBef>
              <a:spcAft>
                <a:spcPct val="0"/>
              </a:spcAft>
              <a:defRPr/>
            </a:pPr>
            <a:endParaRPr lang="en-US">
              <a:solidFill>
                <a:srgbClr val="000000"/>
              </a:solidFill>
            </a:endParaRPr>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pPr fontAlgn="base">
              <a:spcBef>
                <a:spcPct val="0"/>
              </a:spcBef>
              <a:spcAft>
                <a:spcPct val="0"/>
              </a:spcAft>
              <a:defRPr/>
            </a:pPr>
            <a:endParaRPr lang="en-US">
              <a:solidFill>
                <a:srgbClr val="000000"/>
              </a:solidFill>
            </a:endParaRPr>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chemeClr val="bg1"/>
                </a:solidFill>
                <a:latin typeface="+mj-lt"/>
                <a:ea typeface="+mj-ea"/>
                <a:cs typeface="+mj-cs"/>
              </a:defRPr>
            </a:lvl1pPr>
          </a:lstStyle>
          <a:p>
            <a:pPr fontAlgn="base">
              <a:spcBef>
                <a:spcPct val="0"/>
              </a:spcBef>
              <a:spcAft>
                <a:spcPct val="0"/>
              </a:spcAft>
              <a:defRPr/>
            </a:pPr>
            <a:fld id="{F778A65C-544D-43EB-8F8B-4D9AA11C867E}" type="slidenum">
              <a:rPr lang="en-US" smtClean="0">
                <a:solidFill>
                  <a:prstClr val="white"/>
                </a:solidFill>
              </a:rPr>
              <a:pPr fontAlgn="base">
                <a:spcBef>
                  <a:spcPct val="0"/>
                </a:spcBef>
                <a:spcAft>
                  <a:spcPct val="0"/>
                </a:spcAft>
                <a:defRPr/>
              </a:pPr>
              <a:t>‹#›</a:t>
            </a:fld>
            <a:endParaRPr lang="en-US" dirty="0">
              <a:solidFill>
                <a:prstClr val="white"/>
              </a:solidFill>
            </a:endParaRPr>
          </a:p>
        </p:txBody>
      </p:sp>
      <p:pic>
        <p:nvPicPr>
          <p:cNvPr id="11" name="Picture 10" descr="ODE Logo.png"/>
          <p:cNvPicPr>
            <a:picLocks noChangeAspect="1"/>
          </p:cNvPicPr>
          <p:nvPr/>
        </p:nvPicPr>
        <p:blipFill>
          <a:blip r:embed="rId7" cstate="print">
            <a:duotone>
              <a:schemeClr val="accent5">
                <a:shade val="45000"/>
                <a:satMod val="135000"/>
              </a:schemeClr>
              <a:prstClr val="white"/>
            </a:duotone>
          </a:blip>
          <a:stretch>
            <a:fillRect/>
          </a:stretch>
        </p:blipFill>
        <p:spPr>
          <a:xfrm>
            <a:off x="6934200" y="6248400"/>
            <a:ext cx="1846642" cy="464299"/>
          </a:xfrm>
          <a:prstGeom prst="rect">
            <a:avLst/>
          </a:prstGeom>
        </p:spPr>
      </p:pic>
    </p:spTree>
    <p:extLst>
      <p:ext uri="{BB962C8B-B14F-4D97-AF65-F5344CB8AC3E}">
        <p14:creationId xmlns:p14="http://schemas.microsoft.com/office/powerpoint/2010/main" val="1000023826"/>
      </p:ext>
    </p:extLst>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712" r:id="rId5"/>
  </p:sldLayoutIdLst>
  <p:hf sldNum="0" hdr="0" ftr="0" dt="0"/>
  <p:txStyles>
    <p:titleStyle>
      <a:lvl1pPr algn="ctr" rtl="0" eaLnBrk="1" latinLnBrk="0" hangingPunct="1">
        <a:spcBef>
          <a:spcPct val="0"/>
        </a:spcBef>
        <a:buNone/>
        <a:defRPr kumimoji="0" sz="4000" b="1" kern="1200">
          <a:solidFill>
            <a:schemeClr val="accent4"/>
          </a:solidFill>
          <a:effectLst>
            <a:outerShdw blurRad="38100" dist="38100" dir="2700000" algn="tl">
              <a:srgbClr val="000000">
                <a:alpha val="43137"/>
              </a:srgbClr>
            </a:outerShdw>
          </a:effectLst>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122"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5123"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pPr>
              <a:defRPr/>
            </a:pPr>
            <a:fld id="{CB195856-5E90-4287-9A58-1D9F6E47963D}" type="datetimeFigureOut">
              <a:rPr lang="en-US">
                <a:solidFill>
                  <a:prstClr val="black">
                    <a:tint val="75000"/>
                  </a:prstClr>
                </a:solidFill>
              </a:rPr>
              <a:pPr>
                <a:defRPr/>
              </a:pPr>
              <a:t>2/26/12</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a:defRPr/>
            </a:pPr>
            <a:fld id="{31B4B04D-1E33-4D2F-A4D9-E14B18465C07}"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70988301"/>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Lst>
  <p:transition xmlns:p14="http://schemas.microsoft.com/office/powerpoint/2010/main"/>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Bookman Old Style" pitchFamily="18" charset="0"/>
        </a:defRPr>
      </a:lvl2pPr>
      <a:lvl3pPr algn="ctr" rtl="0" fontAlgn="base">
        <a:spcBef>
          <a:spcPct val="0"/>
        </a:spcBef>
        <a:spcAft>
          <a:spcPct val="0"/>
        </a:spcAft>
        <a:defRPr sz="4400">
          <a:solidFill>
            <a:schemeClr val="tx1"/>
          </a:solidFill>
          <a:latin typeface="Bookman Old Style" pitchFamily="18" charset="0"/>
        </a:defRPr>
      </a:lvl3pPr>
      <a:lvl4pPr algn="ctr" rtl="0" fontAlgn="base">
        <a:spcBef>
          <a:spcPct val="0"/>
        </a:spcBef>
        <a:spcAft>
          <a:spcPct val="0"/>
        </a:spcAft>
        <a:defRPr sz="4400">
          <a:solidFill>
            <a:schemeClr val="tx1"/>
          </a:solidFill>
          <a:latin typeface="Bookman Old Style" pitchFamily="18" charset="0"/>
        </a:defRPr>
      </a:lvl4pPr>
      <a:lvl5pPr algn="ctr" rtl="0" fontAlgn="base">
        <a:spcBef>
          <a:spcPct val="0"/>
        </a:spcBef>
        <a:spcAft>
          <a:spcPct val="0"/>
        </a:spcAft>
        <a:defRPr sz="4400">
          <a:solidFill>
            <a:schemeClr val="tx1"/>
          </a:solidFill>
          <a:latin typeface="Bookman Old Style" pitchFamily="18" charset="0"/>
        </a:defRPr>
      </a:lvl5pPr>
      <a:lvl6pPr marL="457200" algn="ctr" rtl="0" fontAlgn="base">
        <a:spcBef>
          <a:spcPct val="0"/>
        </a:spcBef>
        <a:spcAft>
          <a:spcPct val="0"/>
        </a:spcAft>
        <a:defRPr sz="4400">
          <a:solidFill>
            <a:schemeClr val="tx1"/>
          </a:solidFill>
          <a:latin typeface="Bookman Old Style" pitchFamily="18" charset="0"/>
        </a:defRPr>
      </a:lvl6pPr>
      <a:lvl7pPr marL="914400" algn="ctr" rtl="0" fontAlgn="base">
        <a:spcBef>
          <a:spcPct val="0"/>
        </a:spcBef>
        <a:spcAft>
          <a:spcPct val="0"/>
        </a:spcAft>
        <a:defRPr sz="4400">
          <a:solidFill>
            <a:schemeClr val="tx1"/>
          </a:solidFill>
          <a:latin typeface="Bookman Old Style" pitchFamily="18" charset="0"/>
        </a:defRPr>
      </a:lvl7pPr>
      <a:lvl8pPr marL="1371600" algn="ctr" rtl="0" fontAlgn="base">
        <a:spcBef>
          <a:spcPct val="0"/>
        </a:spcBef>
        <a:spcAft>
          <a:spcPct val="0"/>
        </a:spcAft>
        <a:defRPr sz="4400">
          <a:solidFill>
            <a:schemeClr val="tx1"/>
          </a:solidFill>
          <a:latin typeface="Bookman Old Style" pitchFamily="18" charset="0"/>
        </a:defRPr>
      </a:lvl8pPr>
      <a:lvl9pPr marL="1828800" algn="ctr" rtl="0" fontAlgn="base">
        <a:spcBef>
          <a:spcPct val="0"/>
        </a:spcBef>
        <a:spcAft>
          <a:spcPct val="0"/>
        </a:spcAft>
        <a:defRPr sz="4400">
          <a:solidFill>
            <a:schemeClr val="tx1"/>
          </a:solidFill>
          <a:latin typeface="Bookman Old Style" pitchFamily="18"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56811F4-2A67-405F-BD66-A7D46F496893}" type="datetimeFigureOut">
              <a:rPr lang="en-US" smtClean="0">
                <a:solidFill>
                  <a:prstClr val="black">
                    <a:tint val="75000"/>
                  </a:prstClr>
                </a:solidFill>
              </a:rPr>
              <a:pPr/>
              <a:t>2/26/12</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0749C74-AC53-46D5-8A7D-5A14F18C714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36189255"/>
      </p:ext>
    </p:extLst>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56811F4-2A67-405F-BD66-A7D46F496893}" type="datetimeFigureOut">
              <a:rPr lang="en-US" smtClean="0">
                <a:solidFill>
                  <a:prstClr val="black">
                    <a:tint val="75000"/>
                  </a:prstClr>
                </a:solidFill>
              </a:rPr>
              <a:pPr/>
              <a:t>2/26/12</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0749C74-AC53-46D5-8A7D-5A14F18C714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15375022"/>
      </p:ext>
    </p:extLst>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1"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400"/>
            </a:lvl1pPr>
          </a:lstStyle>
          <a:p>
            <a:pPr eaLnBrk="0" fontAlgn="base" hangingPunct="0">
              <a:spcBef>
                <a:spcPct val="0"/>
              </a:spcBef>
              <a:spcAft>
                <a:spcPct val="0"/>
              </a:spcAft>
              <a:defRPr/>
            </a:pPr>
            <a:endParaRPr lang="en-US">
              <a:solidFill>
                <a:srgbClr val="000000"/>
              </a:solidFill>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a:defRPr sz="1400"/>
            </a:lvl1pPr>
          </a:lstStyle>
          <a:p>
            <a:pPr eaLnBrk="0" fontAlgn="base" hangingPunct="0">
              <a:spcBef>
                <a:spcPct val="0"/>
              </a:spcBef>
              <a:spcAft>
                <a:spcPct val="0"/>
              </a:spcAft>
              <a:defRPr/>
            </a:pPr>
            <a:endParaRPr lang="en-US">
              <a:solidFill>
                <a:srgbClr val="000000"/>
              </a:solidFill>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400"/>
            </a:lvl1pPr>
          </a:lstStyle>
          <a:p>
            <a:pPr eaLnBrk="0" fontAlgn="base" hangingPunct="0">
              <a:spcBef>
                <a:spcPct val="0"/>
              </a:spcBef>
              <a:spcAft>
                <a:spcPct val="0"/>
              </a:spcAft>
              <a:defRPr/>
            </a:pPr>
            <a:fld id="{E143AE3A-AE67-4D38-8F8E-D62BA2AFEF6F}" type="slidenum">
              <a:rPr lang="en-US">
                <a:solidFill>
                  <a:srgbClr val="000000"/>
                </a:solidFill>
              </a:rPr>
              <a:pPr eaLnBrk="0" fontAlgn="base" hangingPunct="0">
                <a:spcBef>
                  <a:spcPct val="0"/>
                </a:spcBef>
                <a:spcAft>
                  <a:spcPct val="0"/>
                </a:spcAft>
                <a:defRPr/>
              </a:pPr>
              <a:t>‹#›</a:t>
            </a:fld>
            <a:endParaRPr lang="en-US">
              <a:solidFill>
                <a:srgbClr val="000000"/>
              </a:solidFill>
            </a:endParaRPr>
          </a:p>
        </p:txBody>
      </p:sp>
    </p:spTree>
    <p:extLst>
      <p:ext uri="{BB962C8B-B14F-4D97-AF65-F5344CB8AC3E}">
        <p14:creationId xmlns:p14="http://schemas.microsoft.com/office/powerpoint/2010/main" val="1977568499"/>
      </p:ext>
    </p:extLst>
  </p:cSld>
  <p:clrMap bg1="lt1" tx1="dk1" bg2="lt2" tx2="dk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 id="2147483738" r:id="rId1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ヒラギノ角ゴ Pro W3" pitchFamily="1" charset="-128"/>
        </a:defRPr>
      </a:lvl2pPr>
      <a:lvl3pPr algn="ctr" rtl="0" eaLnBrk="0" fontAlgn="base" hangingPunct="0">
        <a:spcBef>
          <a:spcPct val="0"/>
        </a:spcBef>
        <a:spcAft>
          <a:spcPct val="0"/>
        </a:spcAft>
        <a:defRPr sz="4400">
          <a:solidFill>
            <a:schemeClr val="tx2"/>
          </a:solidFill>
          <a:latin typeface="Arial" charset="0"/>
          <a:ea typeface="ヒラギノ角ゴ Pro W3" pitchFamily="1" charset="-128"/>
        </a:defRPr>
      </a:lvl3pPr>
      <a:lvl4pPr algn="ctr" rtl="0" eaLnBrk="0" fontAlgn="base" hangingPunct="0">
        <a:spcBef>
          <a:spcPct val="0"/>
        </a:spcBef>
        <a:spcAft>
          <a:spcPct val="0"/>
        </a:spcAft>
        <a:defRPr sz="4400">
          <a:solidFill>
            <a:schemeClr val="tx2"/>
          </a:solidFill>
          <a:latin typeface="Arial" charset="0"/>
          <a:ea typeface="ヒラギノ角ゴ Pro W3" pitchFamily="1" charset="-128"/>
        </a:defRPr>
      </a:lvl4pPr>
      <a:lvl5pPr algn="ctr" rtl="0" eaLnBrk="0" fontAlgn="base" hangingPunct="0">
        <a:spcBef>
          <a:spcPct val="0"/>
        </a:spcBef>
        <a:spcAft>
          <a:spcPct val="0"/>
        </a:spcAft>
        <a:defRPr sz="4400">
          <a:solidFill>
            <a:schemeClr val="tx2"/>
          </a:solidFill>
          <a:latin typeface="Arial" charset="0"/>
          <a:ea typeface="ヒラギノ角ゴ Pro W3" pitchFamily="1" charset="-128"/>
        </a:defRPr>
      </a:lvl5pPr>
      <a:lvl6pPr marL="457200" algn="ctr" rtl="0" fontAlgn="base">
        <a:spcBef>
          <a:spcPct val="0"/>
        </a:spcBef>
        <a:spcAft>
          <a:spcPct val="0"/>
        </a:spcAft>
        <a:defRPr sz="4400">
          <a:solidFill>
            <a:schemeClr val="tx2"/>
          </a:solidFill>
          <a:latin typeface="Arial" charset="0"/>
          <a:ea typeface="ヒラギノ角ゴ Pro W3" pitchFamily="1" charset="-128"/>
        </a:defRPr>
      </a:lvl6pPr>
      <a:lvl7pPr marL="914400" algn="ctr" rtl="0" fontAlgn="base">
        <a:spcBef>
          <a:spcPct val="0"/>
        </a:spcBef>
        <a:spcAft>
          <a:spcPct val="0"/>
        </a:spcAft>
        <a:defRPr sz="4400">
          <a:solidFill>
            <a:schemeClr val="tx2"/>
          </a:solidFill>
          <a:latin typeface="Arial" charset="0"/>
          <a:ea typeface="ヒラギノ角ゴ Pro W3" pitchFamily="1" charset="-128"/>
        </a:defRPr>
      </a:lvl7pPr>
      <a:lvl8pPr marL="1371600" algn="ctr" rtl="0" fontAlgn="base">
        <a:spcBef>
          <a:spcPct val="0"/>
        </a:spcBef>
        <a:spcAft>
          <a:spcPct val="0"/>
        </a:spcAft>
        <a:defRPr sz="4400">
          <a:solidFill>
            <a:schemeClr val="tx2"/>
          </a:solidFill>
          <a:latin typeface="Arial" charset="0"/>
          <a:ea typeface="ヒラギノ角ゴ Pro W3" pitchFamily="1" charset="-128"/>
        </a:defRPr>
      </a:lvl8pPr>
      <a:lvl9pPr marL="1828800" algn="ctr" rtl="0" fontAlgn="base">
        <a:spcBef>
          <a:spcPct val="0"/>
        </a:spcBef>
        <a:spcAft>
          <a:spcPct val="0"/>
        </a:spcAft>
        <a:defRPr sz="4400">
          <a:solidFill>
            <a:schemeClr val="tx2"/>
          </a:solidFill>
          <a:latin typeface="Arial" charset="0"/>
          <a:ea typeface="ヒラギノ角ゴ Pro W3" pitchFamily="1" charset="-128"/>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4" Type="http://schemas.openxmlformats.org/officeDocument/2006/relationships/image" Target="../media/image6.jpeg"/><Relationship Id="rId5" Type="http://schemas.openxmlformats.org/officeDocument/2006/relationships/image" Target="../media/image7.jpeg"/><Relationship Id="rId6" Type="http://schemas.openxmlformats.org/officeDocument/2006/relationships/image" Target="../media/image8.jpeg"/><Relationship Id="rId7" Type="http://schemas.openxmlformats.org/officeDocument/2006/relationships/image" Target="../media/image9.jpeg"/><Relationship Id="rId8" Type="http://schemas.openxmlformats.org/officeDocument/2006/relationships/image" Target="../media/image10.jpeg"/><Relationship Id="rId1" Type="http://schemas.openxmlformats.org/officeDocument/2006/relationships/slideLayout" Target="../slideLayouts/slideLayout9.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7.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1.xml"/><Relationship Id="rId2" Type="http://schemas.openxmlformats.org/officeDocument/2006/relationships/notesSlide" Target="../notesSlides/notesSlide11.xml"/><Relationship Id="rId3" Type="http://schemas.openxmlformats.org/officeDocument/2006/relationships/image" Target="../media/image16.wm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17.wmf"/><Relationship Id="rId4" Type="http://schemas.openxmlformats.org/officeDocument/2006/relationships/image" Target="../media/image18.wmf"/><Relationship Id="rId5" Type="http://schemas.openxmlformats.org/officeDocument/2006/relationships/image" Target="../media/image19.wmf"/><Relationship Id="rId1" Type="http://schemas.openxmlformats.org/officeDocument/2006/relationships/slideLayout" Target="../slideLayouts/slideLayout7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7.xml"/><Relationship Id="rId2" Type="http://schemas.openxmlformats.org/officeDocument/2006/relationships/notesSlide" Target="../notesSlides/notesSlide14.xml"/><Relationship Id="rId3" Type="http://schemas.openxmlformats.org/officeDocument/2006/relationships/image" Target="../media/image2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2.xml"/><Relationship Id="rId2" Type="http://schemas.openxmlformats.org/officeDocument/2006/relationships/notesSlide" Target="../notesSlides/notesSlide15.xml"/><Relationship Id="rId3" Type="http://schemas.openxmlformats.org/officeDocument/2006/relationships/image" Target="../media/image21.wm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2.xml"/><Relationship Id="rId2" Type="http://schemas.openxmlformats.org/officeDocument/2006/relationships/notesSlide" Target="../notesSlides/notesSlide17.xml"/><Relationship Id="rId3" Type="http://schemas.openxmlformats.org/officeDocument/2006/relationships/image" Target="../media/image22.wm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2.xml"/><Relationship Id="rId2" Type="http://schemas.openxmlformats.org/officeDocument/2006/relationships/notesSlide" Target="../notesSlides/notesSlide21.xml"/><Relationship Id="rId3" Type="http://schemas.openxmlformats.org/officeDocument/2006/relationships/image" Target="../media/image23.wm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2.xml"/><Relationship Id="rId2" Type="http://schemas.openxmlformats.org/officeDocument/2006/relationships/notesSlide" Target="../notesSlides/notesSlide27.xml"/><Relationship Id="rId3" Type="http://schemas.openxmlformats.org/officeDocument/2006/relationships/image" Target="../media/image20.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2.xml"/><Relationship Id="rId2" Type="http://schemas.openxmlformats.org/officeDocument/2006/relationships/notesSlide" Target="../notesSlides/notesSlide28.xml"/><Relationship Id="rId3" Type="http://schemas.openxmlformats.org/officeDocument/2006/relationships/image" Target="../media/image24.wmf"/></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jpeg"/><Relationship Id="rId1" Type="http://schemas.openxmlformats.org/officeDocument/2006/relationships/slideLayout" Target="../slideLayouts/slideLayout60.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hyperlink" Target="http://www.online-stopwatch.com/full-screen-stopwatch/" TargetMode="External"/><Relationship Id="rId4" Type="http://schemas.openxmlformats.org/officeDocument/2006/relationships/image" Target="../media/image25.jpeg"/><Relationship Id="rId1" Type="http://schemas.openxmlformats.org/officeDocument/2006/relationships/slideLayout" Target="../slideLayouts/slideLayout72.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2.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2.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2.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82.xml"/><Relationship Id="rId2" Type="http://schemas.openxmlformats.org/officeDocument/2006/relationships/notesSlide" Target="../notesSlides/notesSlide34.xml"/><Relationship Id="rId3" Type="http://schemas.openxmlformats.org/officeDocument/2006/relationships/image" Target="../media/image26.jpe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2.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6.xml"/><Relationship Id="rId2" Type="http://schemas.openxmlformats.org/officeDocument/2006/relationships/notesSlide" Target="../notesSlides/notesSlide36.xml"/><Relationship Id="rId3" Type="http://schemas.openxmlformats.org/officeDocument/2006/relationships/image" Target="../media/image27.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82.xml"/><Relationship Id="rId2" Type="http://schemas.openxmlformats.org/officeDocument/2006/relationships/notesSlide" Target="../notesSlides/notesSlide37.xml"/><Relationship Id="rId3" Type="http://schemas.openxmlformats.org/officeDocument/2006/relationships/image" Target="../media/image28.jpeg"/></Relationships>
</file>

<file path=ppt/slides/_rels/slide38.xml.rels><?xml version="1.0" encoding="UTF-8" standalone="yes"?>
<Relationships xmlns="http://schemas.openxmlformats.org/package/2006/relationships"><Relationship Id="rId3" Type="http://schemas.openxmlformats.org/officeDocument/2006/relationships/image" Target="../media/image20.png"/><Relationship Id="rId4" Type="http://schemas.openxmlformats.org/officeDocument/2006/relationships/image" Target="../media/image29.gif"/><Relationship Id="rId1" Type="http://schemas.openxmlformats.org/officeDocument/2006/relationships/slideLayout" Target="../slideLayouts/slideLayout82.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82.xml"/><Relationship Id="rId2" Type="http://schemas.openxmlformats.org/officeDocument/2006/relationships/notesSlide" Target="../notesSlides/notesSlide39.xml"/><Relationship Id="rId3" Type="http://schemas.openxmlformats.org/officeDocument/2006/relationships/image" Target="../media/image3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82.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7.xml"/><Relationship Id="rId2" Type="http://schemas.openxmlformats.org/officeDocument/2006/relationships/notesSlide" Target="../notesSlides/notesSlide41.xml"/><Relationship Id="rId3" Type="http://schemas.openxmlformats.org/officeDocument/2006/relationships/image" Target="../media/image31.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7.xml"/><Relationship Id="rId2" Type="http://schemas.openxmlformats.org/officeDocument/2006/relationships/notesSlide" Target="../notesSlides/notesSlide42.xml"/><Relationship Id="rId3" Type="http://schemas.openxmlformats.org/officeDocument/2006/relationships/image" Target="../media/image32.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7.xml"/><Relationship Id="rId2" Type="http://schemas.openxmlformats.org/officeDocument/2006/relationships/notesSlide" Target="../notesSlides/notesSlide43.xml"/><Relationship Id="rId3" Type="http://schemas.openxmlformats.org/officeDocument/2006/relationships/image" Target="../media/image33.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44.xml"/><Relationship Id="rId3" Type="http://schemas.openxmlformats.org/officeDocument/2006/relationships/image" Target="../media/image34.png"/></Relationships>
</file>

<file path=ppt/slides/_rels/slide45.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32.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3" Type="http://schemas.openxmlformats.org/officeDocument/2006/relationships/image" Target="../media/image35.png"/><Relationship Id="rId4" Type="http://schemas.openxmlformats.org/officeDocument/2006/relationships/image" Target="../media/image36.png"/><Relationship Id="rId1" Type="http://schemas.openxmlformats.org/officeDocument/2006/relationships/slideLayout" Target="../slideLayouts/slideLayout36.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47.xml"/><Relationship Id="rId3" Type="http://schemas.openxmlformats.org/officeDocument/2006/relationships/image" Target="../media/image37.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48.xml"/><Relationship Id="rId3" Type="http://schemas.openxmlformats.org/officeDocument/2006/relationships/image" Target="../media/image38.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49.xml"/><Relationship Id="rId3" Type="http://schemas.openxmlformats.org/officeDocument/2006/relationships/image" Target="../media/image3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5.xml"/><Relationship Id="rId3" Type="http://schemas.openxmlformats.org/officeDocument/2006/relationships/chart" Target="../charts/char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50.xml"/><Relationship Id="rId3" Type="http://schemas.openxmlformats.org/officeDocument/2006/relationships/image" Target="../media/image40.jpe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51.xml"/><Relationship Id="rId3" Type="http://schemas.openxmlformats.org/officeDocument/2006/relationships/image" Target="../media/image41.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52.xml"/><Relationship Id="rId3" Type="http://schemas.openxmlformats.org/officeDocument/2006/relationships/image" Target="../media/image42.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53.xml"/><Relationship Id="rId3" Type="http://schemas.openxmlformats.org/officeDocument/2006/relationships/image" Target="../media/image43.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54.xml"/><Relationship Id="rId3" Type="http://schemas.openxmlformats.org/officeDocument/2006/relationships/image" Target="../media/image44.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55.xml"/><Relationship Id="rId3" Type="http://schemas.openxmlformats.org/officeDocument/2006/relationships/image" Target="../media/image45.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56.xml"/><Relationship Id="rId3" Type="http://schemas.openxmlformats.org/officeDocument/2006/relationships/image" Target="../media/image46.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57.xml"/><Relationship Id="rId3" Type="http://schemas.openxmlformats.org/officeDocument/2006/relationships/image" Target="../media/image47.png"/></Relationships>
</file>

<file path=ppt/slides/_rels/slide58.xml.rels><?xml version="1.0" encoding="UTF-8" standalone="yes"?>
<Relationships xmlns="http://schemas.openxmlformats.org/package/2006/relationships"><Relationship Id="rId3" Type="http://schemas.openxmlformats.org/officeDocument/2006/relationships/image" Target="../media/image48.jpeg"/><Relationship Id="rId4" Type="http://schemas.openxmlformats.org/officeDocument/2006/relationships/hyperlink" Target="ftp://ftp.ode.state.oh.us/odemediaweb/Curriculum/125_Grade_7_Science_Standards/125_Grade_7%20_Science_Standards_large.mp4" TargetMode="External"/><Relationship Id="rId1" Type="http://schemas.openxmlformats.org/officeDocument/2006/relationships/slideLayout" Target="../slideLayouts/slideLayout55.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4" Type="http://schemas.openxmlformats.org/officeDocument/2006/relationships/chart" Target="../charts/chart3.xml"/><Relationship Id="rId1" Type="http://schemas.openxmlformats.org/officeDocument/2006/relationships/slideLayout" Target="../slideLayouts/slideLayout13.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3" Type="http://schemas.openxmlformats.org/officeDocument/2006/relationships/hyperlink" Target="http://www.ohiolnci.org/resources/ohio-specific-resources/" TargetMode="External"/><Relationship Id="rId4" Type="http://schemas.openxmlformats.org/officeDocument/2006/relationships/image" Target="../media/image49.png"/><Relationship Id="rId1" Type="http://schemas.openxmlformats.org/officeDocument/2006/relationships/slideLayout" Target="../slideLayouts/slideLayout34.xml"/><Relationship Id="rId2"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11" Type="http://schemas.openxmlformats.org/officeDocument/2006/relationships/hyperlink" Target="http://www.p21.org/" TargetMode="External"/><Relationship Id="rId12" Type="http://schemas.openxmlformats.org/officeDocument/2006/relationships/image" Target="../media/image50.png"/><Relationship Id="rId13" Type="http://schemas.openxmlformats.org/officeDocument/2006/relationships/hyperlink" Target="http://www.ohiolnci.org/resources/ohio-specific-resources/" TargetMode="External"/><Relationship Id="rId14" Type="http://schemas.openxmlformats.org/officeDocument/2006/relationships/image" Target="../media/image49.png"/><Relationship Id="rId15" Type="http://schemas.openxmlformats.org/officeDocument/2006/relationships/hyperlink" Target="http://www.ed.gov/technology/netp-2010" TargetMode="External"/><Relationship Id="rId16" Type="http://schemas.openxmlformats.org/officeDocument/2006/relationships/image" Target="../media/image51.wmf"/><Relationship Id="rId1" Type="http://schemas.openxmlformats.org/officeDocument/2006/relationships/slideLayout" Target="../slideLayouts/slideLayout34.xml"/><Relationship Id="rId2" Type="http://schemas.openxmlformats.org/officeDocument/2006/relationships/notesSlide" Target="../notesSlides/notesSlide61.xml"/><Relationship Id="rId3" Type="http://schemas.openxmlformats.org/officeDocument/2006/relationships/hyperlink" Target="http://sealevel.jpl.nasa.gov/files/ostm/ostm_scn8-640x3601.mov" TargetMode="External"/><Relationship Id="rId4" Type="http://schemas.openxmlformats.org/officeDocument/2006/relationships/hyperlink" Target="http://www.stormsurfing.com/cgi/display.cgi?a=enp_per" TargetMode="External"/><Relationship Id="rId5" Type="http://schemas.openxmlformats.org/officeDocument/2006/relationships/hyperlink" Target="http://mi.water.usgs.gov/splan2/sp08903/MarysvilleTransect.html" TargetMode="External"/><Relationship Id="rId6" Type="http://schemas.openxmlformats.org/officeDocument/2006/relationships/hyperlink" Target="http://www.great-lakes.net/conditions/erie.html" TargetMode="External"/><Relationship Id="rId7" Type="http://schemas.openxmlformats.org/officeDocument/2006/relationships/hyperlink" Target="http://www.ndbc.noaa.gov/" TargetMode="External"/><Relationship Id="rId8" Type="http://schemas.openxmlformats.org/officeDocument/2006/relationships/hyperlink" Target="http://www.aoml.noaa.gov/phod/dac/dacdata.php" TargetMode="External"/><Relationship Id="rId9" Type="http://schemas.openxmlformats.org/officeDocument/2006/relationships/hyperlink" Target="http://www.adp.noaa.gov/teacher_background.html" TargetMode="External"/><Relationship Id="rId10" Type="http://schemas.openxmlformats.org/officeDocument/2006/relationships/hyperlink" Target="http://www.aoml.noaa.gov/phod/graphics/dacdata/seasonal_tropatl.gif" TargetMode="External"/></Relationships>
</file>

<file path=ppt/slides/_rels/slide62.xml.rels><?xml version="1.0" encoding="UTF-8" standalone="yes"?>
<Relationships xmlns="http://schemas.openxmlformats.org/package/2006/relationships"><Relationship Id="rId11" Type="http://schemas.openxmlformats.org/officeDocument/2006/relationships/hyperlink" Target="http://www.okaloosa.k12.fl.us/ruckel/activities/boatrace/default.htm" TargetMode="External"/><Relationship Id="rId12" Type="http://schemas.openxmlformats.org/officeDocument/2006/relationships/hyperlink" Target="http://www.calstatela.edu/univ/ppa/spotlight/archive/2009/impact-la2.php" TargetMode="External"/><Relationship Id="rId13" Type="http://schemas.openxmlformats.org/officeDocument/2006/relationships/hyperlink" Target="http://www.materover.org/main/" TargetMode="External"/><Relationship Id="rId14" Type="http://schemas.openxmlformats.org/officeDocument/2006/relationships/hyperlink" Target="http://rads.tudelft.nl/gulfstream/" TargetMode="External"/><Relationship Id="rId15" Type="http://schemas.openxmlformats.org/officeDocument/2006/relationships/hyperlink" Target="http://oceancolor.gsfc.nasa.gov/SeaWiFS/TEACHERS/INTRO/" TargetMode="External"/><Relationship Id="rId16" Type="http://schemas.openxmlformats.org/officeDocument/2006/relationships/hyperlink" Target="http://earthobservatory.nasa.gov/GlobalMaps/view.php?d1=MYD28M&amp;d2=MY1DMM_CHLORA" TargetMode="External"/><Relationship Id="rId1" Type="http://schemas.openxmlformats.org/officeDocument/2006/relationships/slideLayout" Target="../slideLayouts/slideLayout34.xml"/><Relationship Id="rId2" Type="http://schemas.openxmlformats.org/officeDocument/2006/relationships/notesSlide" Target="../notesSlides/notesSlide62.xml"/><Relationship Id="rId3" Type="http://schemas.openxmlformats.org/officeDocument/2006/relationships/hyperlink" Target="http://www.adp.noaa.gov/teacher_background.html" TargetMode="External"/><Relationship Id="rId4" Type="http://schemas.openxmlformats.org/officeDocument/2006/relationships/hyperlink" Target="http://www.aoml.noaa.gov/phod/dac/drifter_users.pdf" TargetMode="External"/><Relationship Id="rId5" Type="http://schemas.openxmlformats.org/officeDocument/2006/relationships/hyperlink" Target="http://www-personal.umich.edu/~lpt/noodle.htm" TargetMode="External"/><Relationship Id="rId6" Type="http://schemas.openxmlformats.org/officeDocument/2006/relationships/hyperlink" Target="http://mi.water.usgs.gov/splan2/sp08903/MarysvilleTransect.html" TargetMode="External"/><Relationship Id="rId7" Type="http://schemas.openxmlformats.org/officeDocument/2006/relationships/hyperlink" Target="http://chesapeakebay.noaa.gov/community-generated-observations/student-built-buoys" TargetMode="External"/><Relationship Id="rId8" Type="http://schemas.openxmlformats.org/officeDocument/2006/relationships/hyperlink" Target="http://www.great-lakes.net/conditions/erie.html" TargetMode="External"/><Relationship Id="rId9" Type="http://schemas.openxmlformats.org/officeDocument/2006/relationships/hyperlink" Target="http://glakesonline.nos.noaa.gov/glin.shtml?station_info=9063053+Fairport,+OH" TargetMode="External"/><Relationship Id="rId10" Type="http://schemas.openxmlformats.org/officeDocument/2006/relationships/hyperlink" Target="http://secoora.org/sites/default/files/webfm/classroom/documents/SpenceOceans09Proceedings.pdf" TargetMode="Externa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3.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4.xml"/><Relationship Id="rId4" Type="http://schemas.openxmlformats.org/officeDocument/2006/relationships/oleObject" Target="../embeddings/oleObject2.bin"/><Relationship Id="rId5" Type="http://schemas.openxmlformats.org/officeDocument/2006/relationships/image" Target="../media/image52.png"/><Relationship Id="rId1" Type="http://schemas.openxmlformats.org/officeDocument/2006/relationships/vmlDrawing" Target="../drawings/vmlDrawing2.vml"/><Relationship Id="rId2" Type="http://schemas.openxmlformats.org/officeDocument/2006/relationships/slideLayout" Target="../slideLayouts/slideLayout34.xml"/></Relationships>
</file>

<file path=ppt/slides/_rels/slide65.xml.rels><?xml version="1.0" encoding="UTF-8" standalone="yes"?>
<Relationships xmlns="http://schemas.openxmlformats.org/package/2006/relationships"><Relationship Id="rId3" Type="http://schemas.openxmlformats.org/officeDocument/2006/relationships/hyperlink" Target="http://www.epa.gov/climatechange/index.html" TargetMode="External"/><Relationship Id="rId4" Type="http://schemas.openxmlformats.org/officeDocument/2006/relationships/hyperlink" Target="http://www-istp.gsfc.nasa.gov/istp/outreach/sunearthmiscons.html" TargetMode="External"/><Relationship Id="rId5" Type="http://schemas.openxmlformats.org/officeDocument/2006/relationships/hyperlink" Target="http://serc.carleton.edu/NAGTWorkshops/teaching_methods/conceptests/index.html" TargetMode="External"/><Relationship Id="rId6" Type="http://schemas.openxmlformats.org/officeDocument/2006/relationships/hyperlink" Target="http://science.nasa.gov/big-questions/" TargetMode="External"/><Relationship Id="rId7" Type="http://schemas.openxmlformats.org/officeDocument/2006/relationships/hyperlink" Target="http://iwww.ode.state.oh.us/GD/DocumentManagement/DocumentDownload.aspx?DocumentID=101023" TargetMode="External"/><Relationship Id="rId8" Type="http://schemas.openxmlformats.org/officeDocument/2006/relationships/hyperlink" Target="http://iwww.ode.state.oh.us/GD/Templates/Pages/ODE/ODEDetail.aspx?Page=3&amp;TopicRelationID=1696&amp;Content=101022" TargetMode="External"/><Relationship Id="rId9" Type="http://schemas.openxmlformats.org/officeDocument/2006/relationships/hyperlink" Target="http://www.cast.org/" TargetMode="External"/><Relationship Id="rId10" Type="http://schemas.openxmlformats.org/officeDocument/2006/relationships/hyperlink" Target="http://www.learner.org/resources/series21.html" TargetMode="External"/><Relationship Id="rId1" Type="http://schemas.openxmlformats.org/officeDocument/2006/relationships/slideLayout" Target="../slideLayouts/slideLayout34.xml"/><Relationship Id="rId2" Type="http://schemas.openxmlformats.org/officeDocument/2006/relationships/notesSlide" Target="../notesSlides/notesSlide65.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4" Type="http://schemas.openxmlformats.org/officeDocument/2006/relationships/oleObject" Target="../embeddings/oleObject3.bin"/><Relationship Id="rId5" Type="http://schemas.openxmlformats.org/officeDocument/2006/relationships/package" Target="../embeddings/Microsoft_Word_Document4.docx"/><Relationship Id="rId6" Type="http://schemas.openxmlformats.org/officeDocument/2006/relationships/image" Target="../media/image53.emf"/><Relationship Id="rId1" Type="http://schemas.openxmlformats.org/officeDocument/2006/relationships/vmlDrawing" Target="../drawings/vmlDrawing3.vml"/><Relationship Id="rId2" Type="http://schemas.openxmlformats.org/officeDocument/2006/relationships/slideLayout" Target="../slideLayouts/slideLayout34.xml"/></Relationships>
</file>

<file path=ppt/slides/_rels/slide67.xml.rels><?xml version="1.0" encoding="UTF-8" standalone="yes"?>
<Relationships xmlns="http://schemas.openxmlformats.org/package/2006/relationships"><Relationship Id="rId3" Type="http://schemas.openxmlformats.org/officeDocument/2006/relationships/image" Target="../media/image54.jpeg"/><Relationship Id="rId4" Type="http://schemas.openxmlformats.org/officeDocument/2006/relationships/image" Target="../media/image55.png"/><Relationship Id="rId5" Type="http://schemas.openxmlformats.org/officeDocument/2006/relationships/image" Target="../media/image56.jpeg"/><Relationship Id="rId1" Type="http://schemas.openxmlformats.org/officeDocument/2006/relationships/slideLayout" Target="../slideLayouts/slideLayout38.xml"/><Relationship Id="rId2" Type="http://schemas.openxmlformats.org/officeDocument/2006/relationships/notesSlide" Target="../notesSlides/notesSlide6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61.xml"/><Relationship Id="rId2" Type="http://schemas.openxmlformats.org/officeDocument/2006/relationships/notesSlide" Target="../notesSlides/notesSlide68.xml"/></Relationships>
</file>

<file path=ppt/slides/_rels/slide69.xml.rels><?xml version="1.0" encoding="UTF-8" standalone="yes"?>
<Relationships xmlns="http://schemas.openxmlformats.org/package/2006/relationships"><Relationship Id="rId3" Type="http://schemas.openxmlformats.org/officeDocument/2006/relationships/image" Target="../media/image57.jpeg"/><Relationship Id="rId4" Type="http://schemas.openxmlformats.org/officeDocument/2006/relationships/image" Target="../media/image56.jpeg"/><Relationship Id="rId1" Type="http://schemas.openxmlformats.org/officeDocument/2006/relationships/slideLayout" Target="../slideLayouts/slideLayout34.xml"/><Relationship Id="rId2" Type="http://schemas.openxmlformats.org/officeDocument/2006/relationships/notesSlide" Target="../notesSlides/notesSlide6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2.xml"/><Relationship Id="rId2" Type="http://schemas.openxmlformats.org/officeDocument/2006/relationships/notesSlide" Target="../notesSlides/notesSlide7.xml"/><Relationship Id="rId3" Type="http://schemas.openxmlformats.org/officeDocument/2006/relationships/image" Target="../media/image13.wmf"/></Relationships>
</file>

<file path=ppt/slides/_rels/slide70.xml.rels><?xml version="1.0" encoding="UTF-8" standalone="yes"?>
<Relationships xmlns="http://schemas.openxmlformats.org/package/2006/relationships"><Relationship Id="rId3" Type="http://schemas.openxmlformats.org/officeDocument/2006/relationships/image" Target="../media/image58.jpeg"/><Relationship Id="rId4" Type="http://schemas.openxmlformats.org/officeDocument/2006/relationships/image" Target="../media/image59.jpeg"/><Relationship Id="rId5" Type="http://schemas.openxmlformats.org/officeDocument/2006/relationships/image" Target="../media/image60.jpeg"/><Relationship Id="rId1" Type="http://schemas.openxmlformats.org/officeDocument/2006/relationships/slideLayout" Target="../slideLayouts/slideLayout34.xml"/><Relationship Id="rId2" Type="http://schemas.openxmlformats.org/officeDocument/2006/relationships/notesSlide" Target="../notesSlides/notesSlide70.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71.xml"/><Relationship Id="rId3" Type="http://schemas.openxmlformats.org/officeDocument/2006/relationships/image" Target="../media/image61.jpeg"/></Relationships>
</file>

<file path=ppt/slides/_rels/slide72.xml.rels><?xml version="1.0" encoding="UTF-8" standalone="yes"?>
<Relationships xmlns="http://schemas.openxmlformats.org/package/2006/relationships"><Relationship Id="rId3" Type="http://schemas.openxmlformats.org/officeDocument/2006/relationships/image" Target="../media/image62.wmf"/><Relationship Id="rId4" Type="http://schemas.openxmlformats.org/officeDocument/2006/relationships/image" Target="../media/image63.wmf"/><Relationship Id="rId1" Type="http://schemas.openxmlformats.org/officeDocument/2006/relationships/slideLayout" Target="../slideLayouts/slideLayout34.xml"/><Relationship Id="rId2" Type="http://schemas.openxmlformats.org/officeDocument/2006/relationships/notesSlide" Target="../notesSlides/notesSlide7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2.xml"/><Relationship Id="rId2" Type="http://schemas.openxmlformats.org/officeDocument/2006/relationships/notesSlide" Target="../notesSlides/notesSlide8.xml"/><Relationship Id="rId3"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4" Type="http://schemas.openxmlformats.org/officeDocument/2006/relationships/oleObject" Target="../embeddings/oleObject1.bin"/><Relationship Id="rId5" Type="http://schemas.openxmlformats.org/officeDocument/2006/relationships/image" Target="../media/image15.emf"/><Relationship Id="rId1" Type="http://schemas.openxmlformats.org/officeDocument/2006/relationships/vmlDrawing" Target="../drawings/vmlDrawing1.vml"/><Relationship Id="rId2" Type="http://schemas.openxmlformats.org/officeDocument/2006/relationships/slideLayout" Target="../slideLayouts/slideLayout7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4" name="Text Placeholder 3"/>
          <p:cNvSpPr>
            <a:spLocks noGrp="1"/>
          </p:cNvSpPr>
          <p:nvPr>
            <p:ph type="body" sz="half" idx="2"/>
          </p:nvPr>
        </p:nvSpPr>
        <p:spPr/>
        <p:txBody>
          <a:bodyPr/>
          <a:lstStyle/>
          <a:p>
            <a:endParaRPr lang="en-US"/>
          </a:p>
        </p:txBody>
      </p:sp>
      <p:pic>
        <p:nvPicPr>
          <p:cNvPr id="9218" name="Picture 2" descr="C:\Users\cathy.holmes\AppData\Local\Microsoft\Windows\Temporary Internet Files\Content.IE5\PJ11HSAB\MP900387784[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34912" y="3200400"/>
            <a:ext cx="2609088" cy="3657600"/>
          </a:xfrm>
          <a:prstGeom prst="rect">
            <a:avLst/>
          </a:prstGeom>
          <a:noFill/>
          <a:extLst>
            <a:ext uri="{909E8E84-426E-40dd-AFC4-6F175D3DCCD1}">
              <a14:hiddenFill xmlns:a14="http://schemas.microsoft.com/office/drawing/2010/main">
                <a:solidFill>
                  <a:srgbClr val="FFFFFF"/>
                </a:solidFill>
              </a14:hiddenFill>
            </a:ext>
          </a:extLst>
        </p:spPr>
      </p:pic>
      <p:pic>
        <p:nvPicPr>
          <p:cNvPr id="9225" name="Picture 9" descr="C:\Users\cathy.holmes\AppData\Local\Microsoft\Windows\Temporary Internet Files\Content.IE5\MM9UEVPA\MP900182643[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34912" y="6824"/>
            <a:ext cx="2755392" cy="3657600"/>
          </a:xfrm>
          <a:prstGeom prst="rect">
            <a:avLst/>
          </a:prstGeom>
          <a:noFill/>
          <a:extLst>
            <a:ext uri="{909E8E84-426E-40dd-AFC4-6F175D3DCCD1}">
              <a14:hiddenFill xmlns:a14="http://schemas.microsoft.com/office/drawing/2010/main">
                <a:solidFill>
                  <a:srgbClr val="FFFFFF"/>
                </a:solidFill>
              </a14:hiddenFill>
            </a:ext>
          </a:extLst>
        </p:spPr>
      </p:pic>
      <p:pic>
        <p:nvPicPr>
          <p:cNvPr id="9229" name="Picture 13" descr="C:\Users\cathy.holmes\AppData\Local\Microsoft\Windows\Temporary Internet Files\Content.IE5\MM9UEVPA\MP900289270[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3198125"/>
            <a:ext cx="2877312" cy="3657600"/>
          </a:xfrm>
          <a:prstGeom prst="rect">
            <a:avLst/>
          </a:prstGeom>
          <a:noFill/>
          <a:extLst>
            <a:ext uri="{909E8E84-426E-40dd-AFC4-6F175D3DCCD1}">
              <a14:hiddenFill xmlns:a14="http://schemas.microsoft.com/office/drawing/2010/main">
                <a:solidFill>
                  <a:srgbClr val="FFFFFF"/>
                </a:solidFill>
              </a14:hiddenFill>
            </a:ext>
          </a:extLst>
        </p:spPr>
      </p:pic>
      <p:pic>
        <p:nvPicPr>
          <p:cNvPr id="9235" name="Picture 19" descr="C:\Users\cathy.holmes\AppData\Local\Microsoft\Windows\Temporary Internet Files\Content.IE5\NZG0TH3Y\MP900399789[1].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633472" y="31845"/>
            <a:ext cx="3901440" cy="2599944"/>
          </a:xfrm>
          <a:prstGeom prst="rect">
            <a:avLst/>
          </a:prstGeom>
          <a:noFill/>
          <a:extLst>
            <a:ext uri="{909E8E84-426E-40dd-AFC4-6F175D3DCCD1}">
              <a14:hiddenFill xmlns:a14="http://schemas.microsoft.com/office/drawing/2010/main">
                <a:solidFill>
                  <a:srgbClr val="FFFFFF"/>
                </a:solidFill>
              </a14:hiddenFill>
            </a:ext>
          </a:extLst>
        </p:spPr>
      </p:pic>
      <p:pic>
        <p:nvPicPr>
          <p:cNvPr id="9237" name="Picture 21" descr="C:\Users\cathy.holmes\AppData\Local\Microsoft\Windows\Temporary Internet Files\Content.IE5\PJ11HSAB\MP900390131[1].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8196" y="6824"/>
            <a:ext cx="2859115" cy="3657600"/>
          </a:xfrm>
          <a:prstGeom prst="rect">
            <a:avLst/>
          </a:prstGeom>
          <a:noFill/>
          <a:extLst>
            <a:ext uri="{909E8E84-426E-40dd-AFC4-6F175D3DCCD1}">
              <a14:hiddenFill xmlns:a14="http://schemas.microsoft.com/office/drawing/2010/main">
                <a:solidFill>
                  <a:srgbClr val="FFFFFF"/>
                </a:solidFill>
              </a14:hiddenFill>
            </a:ext>
          </a:extLst>
        </p:spPr>
      </p:pic>
      <p:pic>
        <p:nvPicPr>
          <p:cNvPr id="9238" name="Picture 22" descr="C:\Users\cathy.holmes\AppData\Local\Microsoft\Windows\Temporary Internet Files\Content.IE5\MM9UEVPA\MP900439520[1].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706623" y="4316745"/>
            <a:ext cx="3828289" cy="2541255"/>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1905000" y="2209800"/>
            <a:ext cx="5782056" cy="2308324"/>
          </a:xfrm>
          <a:prstGeom prst="rect">
            <a:avLst/>
          </a:prstGeom>
          <a:solidFill>
            <a:schemeClr val="accent6">
              <a:lumMod val="20000"/>
              <a:lumOff val="80000"/>
            </a:schemeClr>
          </a:solidFill>
        </p:spPr>
        <p:txBody>
          <a:bodyPr wrap="square" rtlCol="0">
            <a:spAutoFit/>
          </a:bodyPr>
          <a:lstStyle/>
          <a:p>
            <a:pPr algn="ctr"/>
            <a:r>
              <a:rPr lang="en-US" sz="3600" b="1" dirty="0" smtClean="0">
                <a:solidFill>
                  <a:schemeClr val="tx2">
                    <a:lumMod val="75000"/>
                  </a:schemeClr>
                </a:solidFill>
              </a:rPr>
              <a:t>New Direction for </a:t>
            </a:r>
          </a:p>
          <a:p>
            <a:pPr algn="ctr"/>
            <a:r>
              <a:rPr lang="en-US" sz="3600" b="1" dirty="0" smtClean="0">
                <a:solidFill>
                  <a:schemeClr val="tx2">
                    <a:lumMod val="75000"/>
                  </a:schemeClr>
                </a:solidFill>
              </a:rPr>
              <a:t>Science in Ohio</a:t>
            </a:r>
          </a:p>
          <a:p>
            <a:pPr algn="ctr"/>
            <a:r>
              <a:rPr lang="en-US" sz="2400" b="1" dirty="0" smtClean="0">
                <a:solidFill>
                  <a:schemeClr val="tx2">
                    <a:lumMod val="75000"/>
                  </a:schemeClr>
                </a:solidFill>
              </a:rPr>
              <a:t>Ohio Revised Standards </a:t>
            </a:r>
          </a:p>
          <a:p>
            <a:pPr algn="ctr"/>
            <a:r>
              <a:rPr lang="en-US" sz="2400" b="1" dirty="0" smtClean="0">
                <a:solidFill>
                  <a:schemeClr val="tx2">
                    <a:lumMod val="75000"/>
                  </a:schemeClr>
                </a:solidFill>
              </a:rPr>
              <a:t>and </a:t>
            </a:r>
          </a:p>
          <a:p>
            <a:pPr algn="ctr"/>
            <a:r>
              <a:rPr lang="en-US" sz="2400" b="1" dirty="0" smtClean="0">
                <a:solidFill>
                  <a:schemeClr val="tx2">
                    <a:lumMod val="75000"/>
                  </a:schemeClr>
                </a:solidFill>
              </a:rPr>
              <a:t>Model Curriculum 101</a:t>
            </a:r>
          </a:p>
        </p:txBody>
      </p:sp>
    </p:spTree>
    <p:extLst>
      <p:ext uri="{BB962C8B-B14F-4D97-AF65-F5344CB8AC3E}">
        <p14:creationId xmlns:p14="http://schemas.microsoft.com/office/powerpoint/2010/main" val="102651504"/>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Text Box 2"/>
          <p:cNvSpPr txBox="1">
            <a:spLocks noChangeArrowheads="1"/>
          </p:cNvSpPr>
          <p:nvPr/>
        </p:nvSpPr>
        <p:spPr bwMode="auto">
          <a:xfrm>
            <a:off x="676275" y="5656263"/>
            <a:ext cx="7766050" cy="641350"/>
          </a:xfrm>
          <a:prstGeom prst="rect">
            <a:avLst/>
          </a:prstGeom>
          <a:noFill/>
          <a:ln w="9525">
            <a:noFill/>
            <a:miter lim="800000"/>
            <a:headEnd/>
            <a:tailEnd/>
          </a:ln>
          <a:effectLst/>
        </p:spPr>
        <p:txBody>
          <a:bodyPr>
            <a:spAutoFit/>
          </a:bodyPr>
          <a:lstStyle/>
          <a:p>
            <a:pPr algn="ctr" eaLnBrk="0" hangingPunct="0">
              <a:defRPr/>
            </a:pPr>
            <a:r>
              <a:rPr lang="en-US" sz="3600" i="1">
                <a:solidFill>
                  <a:srgbClr val="068439"/>
                </a:solidFill>
                <a:effectLst>
                  <a:outerShdw blurRad="38100" dist="38100" dir="2700000" algn="tl">
                    <a:srgbClr val="C0C0C0"/>
                  </a:outerShdw>
                </a:effectLst>
                <a:latin typeface="Arial" pitchFamily="34" charset="0"/>
              </a:rPr>
              <a:t>explain…extend…evaluate</a:t>
            </a:r>
          </a:p>
        </p:txBody>
      </p:sp>
      <p:sp>
        <p:nvSpPr>
          <p:cNvPr id="292867" name="Text Box 3"/>
          <p:cNvSpPr txBox="1">
            <a:spLocks noChangeArrowheads="1"/>
          </p:cNvSpPr>
          <p:nvPr/>
        </p:nvSpPr>
        <p:spPr bwMode="auto">
          <a:xfrm>
            <a:off x="669925" y="1473200"/>
            <a:ext cx="7778750" cy="641350"/>
          </a:xfrm>
          <a:prstGeom prst="rect">
            <a:avLst/>
          </a:prstGeom>
          <a:noFill/>
          <a:ln w="9525">
            <a:noFill/>
            <a:miter lim="800000"/>
            <a:headEnd/>
            <a:tailEnd/>
          </a:ln>
          <a:effectLst/>
        </p:spPr>
        <p:txBody>
          <a:bodyPr>
            <a:spAutoFit/>
          </a:bodyPr>
          <a:lstStyle/>
          <a:p>
            <a:pPr algn="ctr" eaLnBrk="0" hangingPunct="0">
              <a:defRPr/>
            </a:pPr>
            <a:r>
              <a:rPr lang="en-US" sz="3600" i="1">
                <a:solidFill>
                  <a:srgbClr val="068439"/>
                </a:solidFill>
                <a:effectLst>
                  <a:outerShdw blurRad="38100" dist="38100" dir="2700000" algn="tl">
                    <a:srgbClr val="C0C0C0"/>
                  </a:outerShdw>
                </a:effectLst>
                <a:latin typeface="Arial" pitchFamily="34" charset="0"/>
              </a:rPr>
              <a:t>evaluate…engage…explore…</a:t>
            </a:r>
          </a:p>
        </p:txBody>
      </p:sp>
      <p:sp>
        <p:nvSpPr>
          <p:cNvPr id="300035" name="Text Box 4"/>
          <p:cNvSpPr txBox="1">
            <a:spLocks noChangeArrowheads="1"/>
          </p:cNvSpPr>
          <p:nvPr/>
        </p:nvSpPr>
        <p:spPr bwMode="auto">
          <a:xfrm>
            <a:off x="0" y="381000"/>
            <a:ext cx="9144000" cy="584775"/>
          </a:xfrm>
          <a:prstGeom prst="rect">
            <a:avLst/>
          </a:prstGeom>
          <a:noFill/>
          <a:ln w="9525">
            <a:noFill/>
            <a:miter lim="800000"/>
            <a:headEnd/>
            <a:tailEnd/>
          </a:ln>
        </p:spPr>
        <p:txBody>
          <a:bodyPr>
            <a:spAutoFit/>
          </a:bodyPr>
          <a:lstStyle/>
          <a:p>
            <a:pPr algn="ctr" eaLnBrk="0" fontAlgn="base" hangingPunct="0">
              <a:spcBef>
                <a:spcPct val="0"/>
              </a:spcBef>
              <a:spcAft>
                <a:spcPct val="0"/>
              </a:spcAft>
            </a:pPr>
            <a:r>
              <a:rPr lang="en-US" sz="3200" b="1" dirty="0" smtClean="0">
                <a:solidFill>
                  <a:srgbClr val="CC0000"/>
                </a:solidFill>
              </a:rPr>
              <a:t>Science Practices and the Learning </a:t>
            </a:r>
            <a:r>
              <a:rPr lang="en-US" sz="3200" b="1" dirty="0">
                <a:solidFill>
                  <a:srgbClr val="CC0000"/>
                </a:solidFill>
              </a:rPr>
              <a:t>Cycle</a:t>
            </a:r>
            <a:endParaRPr lang="en-US" sz="3200" b="1" dirty="0">
              <a:solidFill>
                <a:srgbClr val="3333CC"/>
              </a:solidFill>
            </a:endParaRPr>
          </a:p>
        </p:txBody>
      </p:sp>
      <p:grpSp>
        <p:nvGrpSpPr>
          <p:cNvPr id="300036" name="Group 5"/>
          <p:cNvGrpSpPr>
            <a:grpSpLocks/>
          </p:cNvGrpSpPr>
          <p:nvPr/>
        </p:nvGrpSpPr>
        <p:grpSpPr bwMode="auto">
          <a:xfrm>
            <a:off x="631825" y="2279650"/>
            <a:ext cx="7804150" cy="3333750"/>
            <a:chOff x="422" y="1296"/>
            <a:chExt cx="4916" cy="2100"/>
          </a:xfrm>
        </p:grpSpPr>
        <p:sp>
          <p:nvSpPr>
            <p:cNvPr id="300037" name="Oval 6"/>
            <p:cNvSpPr>
              <a:spLocks noChangeArrowheads="1"/>
            </p:cNvSpPr>
            <p:nvPr/>
          </p:nvSpPr>
          <p:spPr bwMode="auto">
            <a:xfrm>
              <a:off x="730" y="1491"/>
              <a:ext cx="1389" cy="629"/>
            </a:xfrm>
            <a:prstGeom prst="ellipse">
              <a:avLst/>
            </a:prstGeom>
            <a:gradFill rotWithShape="1">
              <a:gsLst>
                <a:gs pos="0">
                  <a:schemeClr val="bg1"/>
                </a:gs>
                <a:gs pos="100000">
                  <a:srgbClr val="FFFF99"/>
                </a:gs>
              </a:gsLst>
              <a:path path="shape">
                <a:fillToRect l="50000" t="50000" r="50000" b="50000"/>
              </a:path>
            </a:gradFill>
            <a:ln w="9525">
              <a:noFill/>
              <a:round/>
              <a:headEnd/>
              <a:tailEnd/>
            </a:ln>
          </p:spPr>
          <p:txBody>
            <a:bodyPr wrap="none" anchor="ctr"/>
            <a:lstStyle/>
            <a:p>
              <a:pPr algn="ctr" eaLnBrk="0" fontAlgn="base" hangingPunct="0">
                <a:spcBef>
                  <a:spcPct val="0"/>
                </a:spcBef>
                <a:spcAft>
                  <a:spcPct val="0"/>
                </a:spcAft>
              </a:pPr>
              <a:r>
                <a:rPr lang="en-US" sz="1200">
                  <a:solidFill>
                    <a:srgbClr val="808080"/>
                  </a:solidFill>
                </a:rPr>
                <a:t>Communicate results </a:t>
              </a:r>
            </a:p>
            <a:p>
              <a:pPr algn="ctr" eaLnBrk="0" fontAlgn="base" hangingPunct="0">
                <a:spcBef>
                  <a:spcPct val="0"/>
                </a:spcBef>
                <a:spcAft>
                  <a:spcPct val="0"/>
                </a:spcAft>
              </a:pPr>
              <a:r>
                <a:rPr lang="en-US" sz="1200">
                  <a:solidFill>
                    <a:srgbClr val="808080"/>
                  </a:solidFill>
                </a:rPr>
                <a:t>with graphs, </a:t>
              </a:r>
            </a:p>
            <a:p>
              <a:pPr algn="ctr" eaLnBrk="0" fontAlgn="base" hangingPunct="0">
                <a:spcBef>
                  <a:spcPct val="0"/>
                </a:spcBef>
                <a:spcAft>
                  <a:spcPct val="0"/>
                </a:spcAft>
              </a:pPr>
              <a:r>
                <a:rPr lang="en-US" sz="1200">
                  <a:solidFill>
                    <a:srgbClr val="808080"/>
                  </a:solidFill>
                </a:rPr>
                <a:t>charts, tables</a:t>
              </a:r>
            </a:p>
          </p:txBody>
        </p:sp>
        <p:sp>
          <p:nvSpPr>
            <p:cNvPr id="300038" name="Oval 7"/>
            <p:cNvSpPr>
              <a:spLocks noChangeArrowheads="1"/>
            </p:cNvSpPr>
            <p:nvPr/>
          </p:nvSpPr>
          <p:spPr bwMode="auto">
            <a:xfrm>
              <a:off x="3641" y="1497"/>
              <a:ext cx="1389" cy="629"/>
            </a:xfrm>
            <a:prstGeom prst="ellipse">
              <a:avLst/>
            </a:prstGeom>
            <a:gradFill rotWithShape="1">
              <a:gsLst>
                <a:gs pos="0">
                  <a:schemeClr val="bg1"/>
                </a:gs>
                <a:gs pos="100000">
                  <a:srgbClr val="FFFF99"/>
                </a:gs>
              </a:gsLst>
              <a:path path="shape">
                <a:fillToRect l="50000" t="50000" r="50000" b="50000"/>
              </a:path>
            </a:gradFill>
            <a:ln w="9525" algn="ctr">
              <a:noFill/>
              <a:round/>
              <a:headEnd/>
              <a:tailEnd/>
            </a:ln>
          </p:spPr>
          <p:txBody>
            <a:bodyPr wrap="none" anchor="ctr"/>
            <a:lstStyle/>
            <a:p>
              <a:pPr algn="ctr" eaLnBrk="0" fontAlgn="base" hangingPunct="0">
                <a:spcBef>
                  <a:spcPct val="0"/>
                </a:spcBef>
                <a:spcAft>
                  <a:spcPct val="0"/>
                </a:spcAft>
              </a:pPr>
              <a:r>
                <a:rPr lang="en-US" sz="1200">
                  <a:solidFill>
                    <a:srgbClr val="808080"/>
                  </a:solidFill>
                </a:rPr>
                <a:t>Research books, </a:t>
              </a:r>
            </a:p>
            <a:p>
              <a:pPr algn="ctr" eaLnBrk="0" fontAlgn="base" hangingPunct="0">
                <a:spcBef>
                  <a:spcPct val="0"/>
                </a:spcBef>
                <a:spcAft>
                  <a:spcPct val="0"/>
                </a:spcAft>
              </a:pPr>
              <a:r>
                <a:rPr lang="en-US" sz="1200">
                  <a:solidFill>
                    <a:srgbClr val="808080"/>
                  </a:solidFill>
                </a:rPr>
                <a:t>other sources to gather </a:t>
              </a:r>
            </a:p>
            <a:p>
              <a:pPr algn="ctr" eaLnBrk="0" fontAlgn="base" hangingPunct="0">
                <a:spcBef>
                  <a:spcPct val="0"/>
                </a:spcBef>
                <a:spcAft>
                  <a:spcPct val="0"/>
                </a:spcAft>
              </a:pPr>
              <a:r>
                <a:rPr lang="en-US" sz="1200">
                  <a:solidFill>
                    <a:srgbClr val="808080"/>
                  </a:solidFill>
                </a:rPr>
                <a:t>known information</a:t>
              </a:r>
            </a:p>
          </p:txBody>
        </p:sp>
        <p:sp>
          <p:nvSpPr>
            <p:cNvPr id="300039" name="Oval 8"/>
            <p:cNvSpPr>
              <a:spLocks noChangeArrowheads="1"/>
            </p:cNvSpPr>
            <p:nvPr/>
          </p:nvSpPr>
          <p:spPr bwMode="auto">
            <a:xfrm>
              <a:off x="3950" y="2190"/>
              <a:ext cx="1388" cy="629"/>
            </a:xfrm>
            <a:prstGeom prst="ellipse">
              <a:avLst/>
            </a:prstGeom>
            <a:gradFill rotWithShape="1">
              <a:gsLst>
                <a:gs pos="0">
                  <a:schemeClr val="bg1"/>
                </a:gs>
                <a:gs pos="100000">
                  <a:srgbClr val="FFFF99"/>
                </a:gs>
              </a:gsLst>
              <a:path path="shape">
                <a:fillToRect l="50000" t="50000" r="50000" b="50000"/>
              </a:path>
            </a:gradFill>
            <a:ln w="9525" algn="ctr">
              <a:noFill/>
              <a:round/>
              <a:headEnd/>
              <a:tailEnd/>
            </a:ln>
          </p:spPr>
          <p:txBody>
            <a:bodyPr wrap="none" anchor="ctr"/>
            <a:lstStyle/>
            <a:p>
              <a:pPr algn="ctr" eaLnBrk="0" fontAlgn="base" hangingPunct="0">
                <a:spcBef>
                  <a:spcPct val="0"/>
                </a:spcBef>
                <a:spcAft>
                  <a:spcPct val="0"/>
                </a:spcAft>
              </a:pPr>
              <a:r>
                <a:rPr lang="en-US" sz="1200">
                  <a:solidFill>
                    <a:srgbClr val="808080"/>
                  </a:solidFill>
                </a:rPr>
                <a:t>Plan and investigate</a:t>
              </a:r>
            </a:p>
          </p:txBody>
        </p:sp>
        <p:sp>
          <p:nvSpPr>
            <p:cNvPr id="300040" name="Oval 9"/>
            <p:cNvSpPr>
              <a:spLocks noChangeArrowheads="1"/>
            </p:cNvSpPr>
            <p:nvPr/>
          </p:nvSpPr>
          <p:spPr bwMode="auto">
            <a:xfrm>
              <a:off x="3025" y="2767"/>
              <a:ext cx="1388" cy="629"/>
            </a:xfrm>
            <a:prstGeom prst="ellipse">
              <a:avLst/>
            </a:prstGeom>
            <a:gradFill rotWithShape="1">
              <a:gsLst>
                <a:gs pos="0">
                  <a:schemeClr val="bg1"/>
                </a:gs>
                <a:gs pos="100000">
                  <a:srgbClr val="FFFF99"/>
                </a:gs>
              </a:gsLst>
              <a:path path="shape">
                <a:fillToRect l="50000" t="50000" r="50000" b="50000"/>
              </a:path>
            </a:gradFill>
            <a:ln w="9525" algn="ctr">
              <a:noFill/>
              <a:round/>
              <a:headEnd/>
              <a:tailEnd/>
            </a:ln>
          </p:spPr>
          <p:txBody>
            <a:bodyPr wrap="none" anchor="ctr"/>
            <a:lstStyle/>
            <a:p>
              <a:pPr algn="ctr" eaLnBrk="0" fontAlgn="base" hangingPunct="0">
                <a:spcBef>
                  <a:spcPct val="0"/>
                </a:spcBef>
                <a:spcAft>
                  <a:spcPct val="0"/>
                </a:spcAft>
              </a:pPr>
              <a:r>
                <a:rPr lang="en-US" sz="1200">
                  <a:solidFill>
                    <a:srgbClr val="808080"/>
                  </a:solidFill>
                </a:rPr>
                <a:t>Use appropriate</a:t>
              </a:r>
            </a:p>
            <a:p>
              <a:pPr algn="ctr" eaLnBrk="0" fontAlgn="base" hangingPunct="0">
                <a:spcBef>
                  <a:spcPct val="0"/>
                </a:spcBef>
                <a:spcAft>
                  <a:spcPct val="0"/>
                </a:spcAft>
              </a:pPr>
              <a:r>
                <a:rPr lang="en-US" sz="1200">
                  <a:solidFill>
                    <a:srgbClr val="808080"/>
                  </a:solidFill>
                </a:rPr>
                <a:t> mathematics, technology </a:t>
              </a:r>
            </a:p>
            <a:p>
              <a:pPr algn="ctr" eaLnBrk="0" fontAlgn="base" hangingPunct="0">
                <a:spcBef>
                  <a:spcPct val="0"/>
                </a:spcBef>
                <a:spcAft>
                  <a:spcPct val="0"/>
                </a:spcAft>
              </a:pPr>
              <a:r>
                <a:rPr lang="en-US" sz="1200">
                  <a:solidFill>
                    <a:srgbClr val="808080"/>
                  </a:solidFill>
                </a:rPr>
                <a:t>tools to gather, </a:t>
              </a:r>
            </a:p>
            <a:p>
              <a:pPr algn="ctr" eaLnBrk="0" fontAlgn="base" hangingPunct="0">
                <a:spcBef>
                  <a:spcPct val="0"/>
                </a:spcBef>
                <a:spcAft>
                  <a:spcPct val="0"/>
                </a:spcAft>
              </a:pPr>
              <a:r>
                <a:rPr lang="en-US" sz="1200">
                  <a:solidFill>
                    <a:srgbClr val="808080"/>
                  </a:solidFill>
                </a:rPr>
                <a:t>interpret data</a:t>
              </a:r>
            </a:p>
          </p:txBody>
        </p:sp>
        <p:sp>
          <p:nvSpPr>
            <p:cNvPr id="300041" name="Oval 10"/>
            <p:cNvSpPr>
              <a:spLocks noChangeArrowheads="1"/>
            </p:cNvSpPr>
            <p:nvPr/>
          </p:nvSpPr>
          <p:spPr bwMode="auto">
            <a:xfrm>
              <a:off x="1379" y="2767"/>
              <a:ext cx="1389" cy="629"/>
            </a:xfrm>
            <a:prstGeom prst="ellipse">
              <a:avLst/>
            </a:prstGeom>
            <a:gradFill rotWithShape="1">
              <a:gsLst>
                <a:gs pos="0">
                  <a:schemeClr val="bg1"/>
                </a:gs>
                <a:gs pos="100000">
                  <a:srgbClr val="FFFF99"/>
                </a:gs>
              </a:gsLst>
              <a:path path="shape">
                <a:fillToRect l="50000" t="50000" r="50000" b="50000"/>
              </a:path>
            </a:gradFill>
            <a:ln w="9525" algn="ctr">
              <a:noFill/>
              <a:round/>
              <a:headEnd/>
              <a:tailEnd/>
            </a:ln>
          </p:spPr>
          <p:txBody>
            <a:bodyPr wrap="none" anchor="ctr"/>
            <a:lstStyle/>
            <a:p>
              <a:pPr algn="ctr" eaLnBrk="0" fontAlgn="base" hangingPunct="0">
                <a:spcBef>
                  <a:spcPct val="0"/>
                </a:spcBef>
                <a:spcAft>
                  <a:spcPct val="0"/>
                </a:spcAft>
              </a:pPr>
              <a:endParaRPr lang="en-US" sz="1200">
                <a:solidFill>
                  <a:srgbClr val="000000"/>
                </a:solidFill>
              </a:endParaRPr>
            </a:p>
            <a:p>
              <a:pPr algn="ctr" eaLnBrk="0" fontAlgn="base" hangingPunct="0">
                <a:spcBef>
                  <a:spcPct val="0"/>
                </a:spcBef>
                <a:spcAft>
                  <a:spcPct val="0"/>
                </a:spcAft>
              </a:pPr>
              <a:r>
                <a:rPr lang="en-US" sz="1200">
                  <a:solidFill>
                    <a:srgbClr val="808080"/>
                  </a:solidFill>
                </a:rPr>
                <a:t>Organize, evaluate,</a:t>
              </a:r>
            </a:p>
            <a:p>
              <a:pPr algn="ctr" eaLnBrk="0" fontAlgn="base" hangingPunct="0">
                <a:spcBef>
                  <a:spcPct val="0"/>
                </a:spcBef>
                <a:spcAft>
                  <a:spcPct val="0"/>
                </a:spcAft>
              </a:pPr>
              <a:r>
                <a:rPr lang="en-US" sz="1200">
                  <a:solidFill>
                    <a:srgbClr val="808080"/>
                  </a:solidFill>
                </a:rPr>
                <a:t>interpret observations,</a:t>
              </a:r>
            </a:p>
            <a:p>
              <a:pPr algn="ctr" eaLnBrk="0" fontAlgn="base" hangingPunct="0">
                <a:spcBef>
                  <a:spcPct val="0"/>
                </a:spcBef>
                <a:spcAft>
                  <a:spcPct val="0"/>
                </a:spcAft>
              </a:pPr>
              <a:r>
                <a:rPr lang="en-US" sz="1200">
                  <a:solidFill>
                    <a:srgbClr val="808080"/>
                  </a:solidFill>
                </a:rPr>
                <a:t> measurements, </a:t>
              </a:r>
            </a:p>
            <a:p>
              <a:pPr algn="ctr" eaLnBrk="0" fontAlgn="base" hangingPunct="0">
                <a:spcBef>
                  <a:spcPct val="0"/>
                </a:spcBef>
                <a:spcAft>
                  <a:spcPct val="0"/>
                </a:spcAft>
              </a:pPr>
              <a:r>
                <a:rPr lang="en-US" sz="1200">
                  <a:solidFill>
                    <a:srgbClr val="808080"/>
                  </a:solidFill>
                </a:rPr>
                <a:t>other data</a:t>
              </a:r>
            </a:p>
            <a:p>
              <a:pPr algn="ctr" eaLnBrk="0" fontAlgn="base" hangingPunct="0">
                <a:spcBef>
                  <a:spcPct val="0"/>
                </a:spcBef>
                <a:spcAft>
                  <a:spcPct val="0"/>
                </a:spcAft>
              </a:pPr>
              <a:endParaRPr lang="en-US" sz="1200">
                <a:solidFill>
                  <a:srgbClr val="808080"/>
                </a:solidFill>
              </a:endParaRPr>
            </a:p>
          </p:txBody>
        </p:sp>
        <p:sp>
          <p:nvSpPr>
            <p:cNvPr id="300042" name="Oval 11"/>
            <p:cNvSpPr>
              <a:spLocks noChangeArrowheads="1"/>
            </p:cNvSpPr>
            <p:nvPr/>
          </p:nvSpPr>
          <p:spPr bwMode="auto">
            <a:xfrm>
              <a:off x="422" y="2190"/>
              <a:ext cx="1388" cy="629"/>
            </a:xfrm>
            <a:prstGeom prst="ellipse">
              <a:avLst/>
            </a:prstGeom>
            <a:gradFill rotWithShape="1">
              <a:gsLst>
                <a:gs pos="0">
                  <a:schemeClr val="bg1"/>
                </a:gs>
                <a:gs pos="100000">
                  <a:srgbClr val="FFFF99"/>
                </a:gs>
              </a:gsLst>
              <a:path path="shape">
                <a:fillToRect l="50000" t="50000" r="50000" b="50000"/>
              </a:path>
            </a:gradFill>
            <a:ln w="9525" algn="ctr">
              <a:noFill/>
              <a:round/>
              <a:headEnd/>
              <a:tailEnd/>
            </a:ln>
          </p:spPr>
          <p:txBody>
            <a:bodyPr wrap="none" anchor="ctr"/>
            <a:lstStyle/>
            <a:p>
              <a:pPr algn="ctr" eaLnBrk="0" fontAlgn="base" hangingPunct="0">
                <a:spcBef>
                  <a:spcPct val="0"/>
                </a:spcBef>
                <a:spcAft>
                  <a:spcPct val="0"/>
                </a:spcAft>
              </a:pPr>
              <a:endParaRPr lang="en-US" sz="1200">
                <a:solidFill>
                  <a:srgbClr val="000000"/>
                </a:solidFill>
              </a:endParaRPr>
            </a:p>
            <a:p>
              <a:pPr algn="ctr" eaLnBrk="0" fontAlgn="base" hangingPunct="0">
                <a:spcBef>
                  <a:spcPct val="0"/>
                </a:spcBef>
                <a:spcAft>
                  <a:spcPct val="0"/>
                </a:spcAft>
              </a:pPr>
              <a:r>
                <a:rPr lang="en-US" sz="1200">
                  <a:solidFill>
                    <a:srgbClr val="808080"/>
                  </a:solidFill>
                </a:rPr>
                <a:t>Use evidence, scientific </a:t>
              </a:r>
            </a:p>
            <a:p>
              <a:pPr algn="ctr" eaLnBrk="0" fontAlgn="base" hangingPunct="0">
                <a:spcBef>
                  <a:spcPct val="0"/>
                </a:spcBef>
                <a:spcAft>
                  <a:spcPct val="0"/>
                </a:spcAft>
              </a:pPr>
              <a:r>
                <a:rPr lang="en-US" sz="1200">
                  <a:solidFill>
                    <a:srgbClr val="808080"/>
                  </a:solidFill>
                </a:rPr>
                <a:t>knowledge to develop </a:t>
              </a:r>
            </a:p>
            <a:p>
              <a:pPr algn="ctr" eaLnBrk="0" fontAlgn="base" hangingPunct="0">
                <a:spcBef>
                  <a:spcPct val="0"/>
                </a:spcBef>
                <a:spcAft>
                  <a:spcPct val="0"/>
                </a:spcAft>
              </a:pPr>
              <a:r>
                <a:rPr lang="en-US" sz="1200">
                  <a:solidFill>
                    <a:srgbClr val="808080"/>
                  </a:solidFill>
                </a:rPr>
                <a:t>explanations</a:t>
              </a:r>
            </a:p>
            <a:p>
              <a:pPr algn="ctr" eaLnBrk="0" fontAlgn="base" hangingPunct="0">
                <a:spcBef>
                  <a:spcPct val="0"/>
                </a:spcBef>
                <a:spcAft>
                  <a:spcPct val="0"/>
                </a:spcAft>
              </a:pPr>
              <a:endParaRPr lang="en-US" sz="1200">
                <a:solidFill>
                  <a:srgbClr val="808080"/>
                </a:solidFill>
              </a:endParaRPr>
            </a:p>
          </p:txBody>
        </p:sp>
        <p:sp>
          <p:nvSpPr>
            <p:cNvPr id="300043" name="Oval 12"/>
            <p:cNvSpPr>
              <a:spLocks noChangeArrowheads="1"/>
            </p:cNvSpPr>
            <p:nvPr/>
          </p:nvSpPr>
          <p:spPr bwMode="auto">
            <a:xfrm>
              <a:off x="2196" y="1296"/>
              <a:ext cx="1388" cy="629"/>
            </a:xfrm>
            <a:prstGeom prst="ellipse">
              <a:avLst/>
            </a:prstGeom>
            <a:gradFill rotWithShape="1">
              <a:gsLst>
                <a:gs pos="0">
                  <a:schemeClr val="bg1"/>
                </a:gs>
                <a:gs pos="100000">
                  <a:srgbClr val="FFFF99"/>
                </a:gs>
              </a:gsLst>
              <a:path path="shape">
                <a:fillToRect l="50000" t="50000" r="50000" b="50000"/>
              </a:path>
            </a:gradFill>
            <a:ln w="9525">
              <a:noFill/>
              <a:round/>
              <a:headEnd/>
              <a:tailEnd/>
            </a:ln>
          </p:spPr>
          <p:txBody>
            <a:bodyPr wrap="none" anchor="ctr"/>
            <a:lstStyle/>
            <a:p>
              <a:pPr algn="ctr" eaLnBrk="0" fontAlgn="base" hangingPunct="0">
                <a:spcBef>
                  <a:spcPct val="0"/>
                </a:spcBef>
                <a:spcAft>
                  <a:spcPct val="0"/>
                </a:spcAft>
              </a:pPr>
              <a:r>
                <a:rPr lang="en-US" sz="1200">
                  <a:solidFill>
                    <a:srgbClr val="808080"/>
                  </a:solidFill>
                </a:rPr>
                <a:t>Identify, ask valid and </a:t>
              </a:r>
            </a:p>
            <a:p>
              <a:pPr algn="ctr" eaLnBrk="0" fontAlgn="base" hangingPunct="0">
                <a:spcBef>
                  <a:spcPct val="0"/>
                </a:spcBef>
                <a:spcAft>
                  <a:spcPct val="0"/>
                </a:spcAft>
              </a:pPr>
              <a:r>
                <a:rPr lang="en-US" sz="1200">
                  <a:solidFill>
                    <a:srgbClr val="808080"/>
                  </a:solidFill>
                </a:rPr>
                <a:t>testable question</a:t>
              </a:r>
            </a:p>
          </p:txBody>
        </p:sp>
        <p:grpSp>
          <p:nvGrpSpPr>
            <p:cNvPr id="300044" name="Group 13"/>
            <p:cNvGrpSpPr>
              <a:grpSpLocks/>
            </p:cNvGrpSpPr>
            <p:nvPr/>
          </p:nvGrpSpPr>
          <p:grpSpPr bwMode="auto">
            <a:xfrm>
              <a:off x="1810" y="1928"/>
              <a:ext cx="2140" cy="842"/>
              <a:chOff x="1810" y="1928"/>
              <a:chExt cx="2140" cy="842"/>
            </a:xfrm>
          </p:grpSpPr>
          <p:sp>
            <p:nvSpPr>
              <p:cNvPr id="300048" name="Line 14"/>
              <p:cNvSpPr>
                <a:spLocks noChangeShapeType="1"/>
              </p:cNvSpPr>
              <p:nvPr/>
            </p:nvSpPr>
            <p:spPr bwMode="auto">
              <a:xfrm flipH="1">
                <a:off x="2215" y="2674"/>
                <a:ext cx="289" cy="96"/>
              </a:xfrm>
              <a:prstGeom prst="line">
                <a:avLst/>
              </a:prstGeom>
              <a:noFill/>
              <a:ln w="9525">
                <a:solidFill>
                  <a:schemeClr val="bg2"/>
                </a:solidFill>
                <a:round/>
                <a:headEnd type="triangle" w="med" len="med"/>
                <a:tailEnd type="triangle" w="med" len="med"/>
              </a:ln>
            </p:spPr>
            <p:txBody>
              <a:bodyPr/>
              <a:lstStyle/>
              <a:p>
                <a:pPr fontAlgn="base">
                  <a:spcBef>
                    <a:spcPct val="0"/>
                  </a:spcBef>
                  <a:spcAft>
                    <a:spcPct val="0"/>
                  </a:spcAft>
                </a:pPr>
                <a:endParaRPr lang="en-US">
                  <a:solidFill>
                    <a:prstClr val="black"/>
                  </a:solidFill>
                  <a:latin typeface="Arial" charset="0"/>
                </a:endParaRPr>
              </a:p>
            </p:txBody>
          </p:sp>
          <p:sp>
            <p:nvSpPr>
              <p:cNvPr id="300049" name="Line 15"/>
              <p:cNvSpPr>
                <a:spLocks noChangeShapeType="1"/>
              </p:cNvSpPr>
              <p:nvPr/>
            </p:nvSpPr>
            <p:spPr bwMode="auto">
              <a:xfrm>
                <a:off x="3269" y="2674"/>
                <a:ext cx="238" cy="96"/>
              </a:xfrm>
              <a:prstGeom prst="line">
                <a:avLst/>
              </a:prstGeom>
              <a:noFill/>
              <a:ln w="9525">
                <a:solidFill>
                  <a:schemeClr val="bg2"/>
                </a:solidFill>
                <a:round/>
                <a:headEnd type="triangle" w="med" len="med"/>
                <a:tailEnd type="triangle" w="med" len="med"/>
              </a:ln>
            </p:spPr>
            <p:txBody>
              <a:bodyPr/>
              <a:lstStyle/>
              <a:p>
                <a:pPr fontAlgn="base">
                  <a:spcBef>
                    <a:spcPct val="0"/>
                  </a:spcBef>
                  <a:spcAft>
                    <a:spcPct val="0"/>
                  </a:spcAft>
                </a:pPr>
                <a:endParaRPr lang="en-US">
                  <a:solidFill>
                    <a:prstClr val="black"/>
                  </a:solidFill>
                  <a:latin typeface="Arial" charset="0"/>
                </a:endParaRPr>
              </a:p>
            </p:txBody>
          </p:sp>
          <p:sp>
            <p:nvSpPr>
              <p:cNvPr id="300050" name="Line 16"/>
              <p:cNvSpPr>
                <a:spLocks noChangeShapeType="1"/>
              </p:cNvSpPr>
              <p:nvPr/>
            </p:nvSpPr>
            <p:spPr bwMode="auto">
              <a:xfrm>
                <a:off x="1810" y="2464"/>
                <a:ext cx="411" cy="3"/>
              </a:xfrm>
              <a:prstGeom prst="line">
                <a:avLst/>
              </a:prstGeom>
              <a:noFill/>
              <a:ln w="9525">
                <a:solidFill>
                  <a:schemeClr val="bg2"/>
                </a:solidFill>
                <a:round/>
                <a:headEnd type="triangle" w="med" len="med"/>
                <a:tailEnd type="triangle" w="med" len="med"/>
              </a:ln>
            </p:spPr>
            <p:txBody>
              <a:bodyPr/>
              <a:lstStyle/>
              <a:p>
                <a:pPr fontAlgn="base">
                  <a:spcBef>
                    <a:spcPct val="0"/>
                  </a:spcBef>
                  <a:spcAft>
                    <a:spcPct val="0"/>
                  </a:spcAft>
                </a:pPr>
                <a:endParaRPr lang="en-US">
                  <a:solidFill>
                    <a:prstClr val="black"/>
                  </a:solidFill>
                  <a:latin typeface="Arial" charset="0"/>
                </a:endParaRPr>
              </a:p>
            </p:txBody>
          </p:sp>
          <p:sp>
            <p:nvSpPr>
              <p:cNvPr id="300051" name="Line 17"/>
              <p:cNvSpPr>
                <a:spLocks noChangeShapeType="1"/>
              </p:cNvSpPr>
              <p:nvPr/>
            </p:nvSpPr>
            <p:spPr bwMode="auto">
              <a:xfrm>
                <a:off x="1919" y="2027"/>
                <a:ext cx="437" cy="149"/>
              </a:xfrm>
              <a:prstGeom prst="line">
                <a:avLst/>
              </a:prstGeom>
              <a:noFill/>
              <a:ln w="9525">
                <a:solidFill>
                  <a:schemeClr val="bg2"/>
                </a:solidFill>
                <a:round/>
                <a:headEnd type="triangle" w="med" len="med"/>
                <a:tailEnd type="triangle" w="med" len="med"/>
              </a:ln>
            </p:spPr>
            <p:txBody>
              <a:bodyPr/>
              <a:lstStyle/>
              <a:p>
                <a:pPr fontAlgn="base">
                  <a:spcBef>
                    <a:spcPct val="0"/>
                  </a:spcBef>
                  <a:spcAft>
                    <a:spcPct val="0"/>
                  </a:spcAft>
                </a:pPr>
                <a:endParaRPr lang="en-US">
                  <a:solidFill>
                    <a:prstClr val="black"/>
                  </a:solidFill>
                  <a:latin typeface="Arial" charset="0"/>
                </a:endParaRPr>
              </a:p>
            </p:txBody>
          </p:sp>
          <p:sp>
            <p:nvSpPr>
              <p:cNvPr id="300052" name="Line 18"/>
              <p:cNvSpPr>
                <a:spLocks noChangeShapeType="1"/>
              </p:cNvSpPr>
              <p:nvPr/>
            </p:nvSpPr>
            <p:spPr bwMode="auto">
              <a:xfrm flipH="1">
                <a:off x="3436" y="2045"/>
                <a:ext cx="443" cy="131"/>
              </a:xfrm>
              <a:prstGeom prst="line">
                <a:avLst/>
              </a:prstGeom>
              <a:noFill/>
              <a:ln w="9525">
                <a:solidFill>
                  <a:schemeClr val="bg2"/>
                </a:solidFill>
                <a:round/>
                <a:headEnd type="triangle" w="med" len="med"/>
                <a:tailEnd type="triangle" w="med" len="med"/>
              </a:ln>
            </p:spPr>
            <p:txBody>
              <a:bodyPr/>
              <a:lstStyle/>
              <a:p>
                <a:pPr fontAlgn="base">
                  <a:spcBef>
                    <a:spcPct val="0"/>
                  </a:spcBef>
                  <a:spcAft>
                    <a:spcPct val="0"/>
                  </a:spcAft>
                </a:pPr>
                <a:endParaRPr lang="en-US">
                  <a:solidFill>
                    <a:prstClr val="black"/>
                  </a:solidFill>
                  <a:latin typeface="Arial" charset="0"/>
                </a:endParaRPr>
              </a:p>
            </p:txBody>
          </p:sp>
          <p:sp>
            <p:nvSpPr>
              <p:cNvPr id="300053" name="Line 19"/>
              <p:cNvSpPr>
                <a:spLocks noChangeShapeType="1"/>
              </p:cNvSpPr>
              <p:nvPr/>
            </p:nvSpPr>
            <p:spPr bwMode="auto">
              <a:xfrm>
                <a:off x="3584" y="2464"/>
                <a:ext cx="366" cy="0"/>
              </a:xfrm>
              <a:prstGeom prst="line">
                <a:avLst/>
              </a:prstGeom>
              <a:noFill/>
              <a:ln w="9525">
                <a:solidFill>
                  <a:schemeClr val="bg2"/>
                </a:solidFill>
                <a:round/>
                <a:headEnd type="triangle" w="med" len="med"/>
                <a:tailEnd type="triangle" w="med" len="med"/>
              </a:ln>
            </p:spPr>
            <p:txBody>
              <a:bodyPr/>
              <a:lstStyle/>
              <a:p>
                <a:pPr fontAlgn="base">
                  <a:spcBef>
                    <a:spcPct val="0"/>
                  </a:spcBef>
                  <a:spcAft>
                    <a:spcPct val="0"/>
                  </a:spcAft>
                </a:pPr>
                <a:endParaRPr lang="en-US">
                  <a:solidFill>
                    <a:prstClr val="black"/>
                  </a:solidFill>
                  <a:latin typeface="Arial" charset="0"/>
                </a:endParaRPr>
              </a:p>
            </p:txBody>
          </p:sp>
          <p:sp>
            <p:nvSpPr>
              <p:cNvPr id="300054" name="Line 20"/>
              <p:cNvSpPr>
                <a:spLocks noChangeShapeType="1"/>
              </p:cNvSpPr>
              <p:nvPr/>
            </p:nvSpPr>
            <p:spPr bwMode="auto">
              <a:xfrm flipH="1">
                <a:off x="2896" y="1928"/>
                <a:ext cx="0" cy="117"/>
              </a:xfrm>
              <a:prstGeom prst="line">
                <a:avLst/>
              </a:prstGeom>
              <a:noFill/>
              <a:ln w="9525">
                <a:solidFill>
                  <a:schemeClr val="bg2"/>
                </a:solidFill>
                <a:round/>
                <a:headEnd type="triangle" w="med" len="med"/>
                <a:tailEnd type="triangle" w="med" len="med"/>
              </a:ln>
            </p:spPr>
            <p:txBody>
              <a:bodyPr/>
              <a:lstStyle/>
              <a:p>
                <a:pPr fontAlgn="base">
                  <a:spcBef>
                    <a:spcPct val="0"/>
                  </a:spcBef>
                  <a:spcAft>
                    <a:spcPct val="0"/>
                  </a:spcAft>
                </a:pPr>
                <a:endParaRPr lang="en-US">
                  <a:solidFill>
                    <a:prstClr val="black"/>
                  </a:solidFill>
                  <a:latin typeface="Arial" charset="0"/>
                </a:endParaRPr>
              </a:p>
            </p:txBody>
          </p:sp>
        </p:grpSp>
        <p:grpSp>
          <p:nvGrpSpPr>
            <p:cNvPr id="300045" name="Group 21"/>
            <p:cNvGrpSpPr>
              <a:grpSpLocks/>
            </p:cNvGrpSpPr>
            <p:nvPr/>
          </p:nvGrpSpPr>
          <p:grpSpPr bwMode="auto">
            <a:xfrm>
              <a:off x="2194" y="2053"/>
              <a:ext cx="1396" cy="669"/>
              <a:chOff x="2443" y="1504"/>
              <a:chExt cx="869" cy="918"/>
            </a:xfrm>
          </p:grpSpPr>
          <p:sp>
            <p:nvSpPr>
              <p:cNvPr id="300046" name="Oval 22"/>
              <p:cNvSpPr>
                <a:spLocks noChangeAspect="1" noChangeArrowheads="1"/>
              </p:cNvSpPr>
              <p:nvPr/>
            </p:nvSpPr>
            <p:spPr bwMode="auto">
              <a:xfrm>
                <a:off x="2443" y="1504"/>
                <a:ext cx="864" cy="918"/>
              </a:xfrm>
              <a:prstGeom prst="ellipse">
                <a:avLst/>
              </a:prstGeom>
              <a:solidFill>
                <a:srgbClr val="FFFF99"/>
              </a:solidFill>
              <a:ln w="9525">
                <a:noFill/>
                <a:round/>
                <a:headEnd/>
                <a:tailEnd/>
              </a:ln>
            </p:spPr>
            <p:txBody>
              <a:bodyPr wrap="none" anchor="ctr"/>
              <a:lstStyle/>
              <a:p>
                <a:pPr algn="ctr" eaLnBrk="0" fontAlgn="base" hangingPunct="0">
                  <a:spcBef>
                    <a:spcPct val="0"/>
                  </a:spcBef>
                  <a:spcAft>
                    <a:spcPct val="0"/>
                  </a:spcAft>
                </a:pPr>
                <a:endParaRPr lang="en-US" sz="1200">
                  <a:solidFill>
                    <a:srgbClr val="000000"/>
                  </a:solidFill>
                </a:endParaRPr>
              </a:p>
            </p:txBody>
          </p:sp>
          <p:sp>
            <p:nvSpPr>
              <p:cNvPr id="300047" name="Text Box 23"/>
              <p:cNvSpPr txBox="1">
                <a:spLocks noChangeArrowheads="1"/>
              </p:cNvSpPr>
              <p:nvPr/>
            </p:nvSpPr>
            <p:spPr bwMode="auto">
              <a:xfrm>
                <a:off x="2448" y="1636"/>
                <a:ext cx="864" cy="752"/>
              </a:xfrm>
              <a:prstGeom prst="rect">
                <a:avLst/>
              </a:prstGeom>
              <a:noFill/>
              <a:ln w="9525">
                <a:noFill/>
                <a:miter lim="800000"/>
                <a:headEnd/>
                <a:tailEnd/>
              </a:ln>
            </p:spPr>
            <p:txBody>
              <a:bodyPr/>
              <a:lstStyle/>
              <a:p>
                <a:pPr algn="ctr" eaLnBrk="0" fontAlgn="base" hangingPunct="0">
                  <a:spcBef>
                    <a:spcPct val="0"/>
                  </a:spcBef>
                  <a:spcAft>
                    <a:spcPct val="0"/>
                  </a:spcAft>
                </a:pPr>
                <a:r>
                  <a:rPr lang="en-US" sz="1200">
                    <a:solidFill>
                      <a:srgbClr val="000000"/>
                    </a:solidFill>
                  </a:rPr>
                  <a:t>Science Content</a:t>
                </a:r>
              </a:p>
              <a:p>
                <a:pPr algn="ctr" eaLnBrk="0" fontAlgn="base" hangingPunct="0">
                  <a:spcBef>
                    <a:spcPct val="0"/>
                  </a:spcBef>
                  <a:spcAft>
                    <a:spcPct val="0"/>
                  </a:spcAft>
                </a:pPr>
                <a:r>
                  <a:rPr lang="en-US" sz="1200">
                    <a:solidFill>
                      <a:srgbClr val="000000"/>
                    </a:solidFill>
                  </a:rPr>
                  <a:t>based on natural </a:t>
                </a:r>
              </a:p>
              <a:p>
                <a:pPr algn="ctr" eaLnBrk="0" fontAlgn="base" hangingPunct="0">
                  <a:spcBef>
                    <a:spcPct val="0"/>
                  </a:spcBef>
                  <a:spcAft>
                    <a:spcPct val="0"/>
                  </a:spcAft>
                </a:pPr>
                <a:r>
                  <a:rPr lang="en-US" sz="1200">
                    <a:solidFill>
                      <a:srgbClr val="000000"/>
                    </a:solidFill>
                  </a:rPr>
                  <a:t>world, evidence</a:t>
                </a:r>
              </a:p>
            </p:txBody>
          </p:sp>
        </p:grpSp>
      </p:grpSp>
    </p:spTree>
    <p:extLst>
      <p:ext uri="{BB962C8B-B14F-4D97-AF65-F5344CB8AC3E}">
        <p14:creationId xmlns:p14="http://schemas.microsoft.com/office/powerpoint/2010/main" val="3826194382"/>
      </p:ext>
    </p:extLst>
  </p:cSld>
  <p:clrMapOvr>
    <a:masterClrMapping/>
  </p:clrMapOvr>
  <mc:AlternateContent xmlns:mc="http://schemas.openxmlformats.org/markup-compatibility/2006" xmlns:p14="http://schemas.microsoft.com/office/powerpoint/2010/main">
    <mc:Choice Requires="p14">
      <p:transition spd="slow" p14:dur="2000"/>
    </mc:Choice>
    <mc:Fallback xmlns:mv="urn:schemas-microsoft-com:mac:vml" xmlns="">
      <p:transition spd="slow"/>
    </mc:Fallback>
  </mc:AlternateContent>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100" name="Rectangle 4"/>
          <p:cNvSpPr>
            <a:spLocks noGrp="1" noChangeArrowheads="1"/>
          </p:cNvSpPr>
          <p:nvPr>
            <p:ph type="ctrTitle"/>
          </p:nvPr>
        </p:nvSpPr>
        <p:spPr>
          <a:xfrm>
            <a:off x="609600" y="685800"/>
            <a:ext cx="7924800" cy="1752600"/>
          </a:xfrm>
        </p:spPr>
        <p:txBody>
          <a:bodyPr/>
          <a:lstStyle/>
          <a:p>
            <a:pPr eaLnBrk="1" hangingPunct="1"/>
            <a:r>
              <a:rPr lang="en-US" sz="4000" b="1" dirty="0" smtClean="0">
                <a:solidFill>
                  <a:srgbClr val="7030A0"/>
                </a:solidFill>
              </a:rPr>
              <a:t>Incorporating Science Practices in the Classroom</a:t>
            </a:r>
          </a:p>
        </p:txBody>
      </p:sp>
      <p:pic>
        <p:nvPicPr>
          <p:cNvPr id="13317" name="Picture 5" descr="C:\Users\cathy.holmes\AppData\Local\Microsoft\Windows\Temporary Internet Files\Content.IE5\MM9UEVPA\MC900211921[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43200" y="2590800"/>
            <a:ext cx="3657600" cy="34327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4169625"/>
      </p:ext>
    </p:extLst>
  </p:cSld>
  <p:clrMapOvr>
    <a:masterClrMapping/>
  </p:clrMapOvr>
  <p:transition xmlns:p14="http://schemas.microsoft.com/office/powerpoint/2010/main">
    <p:cut/>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grpId="0" nodeType="afterEffect">
                                  <p:stCondLst>
                                    <p:cond delay="0"/>
                                  </p:stCondLst>
                                  <p:childTnLst>
                                    <p:set>
                                      <p:cBhvr>
                                        <p:cTn id="6" dur="1" fill="hold">
                                          <p:stCondLst>
                                            <p:cond delay="0"/>
                                          </p:stCondLst>
                                        </p:cTn>
                                        <p:tgtEl>
                                          <p:spTgt spid="4100"/>
                                        </p:tgtEl>
                                        <p:attrNameLst>
                                          <p:attrName>style.visibility</p:attrName>
                                        </p:attrNameLst>
                                      </p:cBhvr>
                                      <p:to>
                                        <p:strVal val="visible"/>
                                      </p:to>
                                    </p:set>
                                    <p:anim calcmode="lin" valueType="num">
                                      <p:cBhvr additive="base">
                                        <p:cTn id="7" dur="500" fill="hold"/>
                                        <p:tgtEl>
                                          <p:spTgt spid="4100"/>
                                        </p:tgtEl>
                                        <p:attrNameLst>
                                          <p:attrName>ppt_x</p:attrName>
                                        </p:attrNameLst>
                                      </p:cBhvr>
                                      <p:tavLst>
                                        <p:tav tm="0">
                                          <p:val>
                                            <p:strVal val="#ppt_x"/>
                                          </p:val>
                                        </p:tav>
                                        <p:tav tm="100000">
                                          <p:val>
                                            <p:strVal val="#ppt_x"/>
                                          </p:val>
                                        </p:tav>
                                      </p:tavLst>
                                    </p:anim>
                                    <p:anim calcmode="lin" valueType="num">
                                      <p:cBhvr additive="base">
                                        <p:cTn id="8" dur="500" fill="hold"/>
                                        <p:tgtEl>
                                          <p:spTgt spid="410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0"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rot="19901820">
            <a:off x="229155" y="2715177"/>
            <a:ext cx="8265403" cy="1015663"/>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6000" b="1" cap="all" spc="0" dirty="0" smtClean="0">
                <a:ln w="0"/>
                <a:solidFill>
                  <a:srgbClr val="00B050"/>
                </a:solidFill>
                <a:effectLst>
                  <a:reflection blurRad="12700" stA="50000" endPos="50000" dist="5000" dir="5400000" sy="-100000" rotWithShape="0"/>
                </a:effectLst>
              </a:rPr>
              <a:t>Science Practices</a:t>
            </a:r>
            <a:endParaRPr lang="en-US" sz="6000" b="1" cap="all" spc="0" dirty="0">
              <a:ln w="0"/>
              <a:solidFill>
                <a:srgbClr val="00B050"/>
              </a:solidFill>
              <a:effectLst>
                <a:reflection blurRad="12700" stA="50000" endPos="50000" dist="5000" dir="5400000" sy="-100000" rotWithShape="0"/>
              </a:effectLst>
            </a:endParaRPr>
          </a:p>
        </p:txBody>
      </p:sp>
      <p:sp>
        <p:nvSpPr>
          <p:cNvPr id="4" name="Rectangle 3"/>
          <p:cNvSpPr/>
          <p:nvPr/>
        </p:nvSpPr>
        <p:spPr>
          <a:xfrm>
            <a:off x="277978" y="493267"/>
            <a:ext cx="3416321" cy="646331"/>
          </a:xfrm>
          <a:prstGeom prst="rect">
            <a:avLst/>
          </a:prstGeom>
          <a:noFill/>
        </p:spPr>
        <p:txBody>
          <a:bodyPr wrap="none" lIns="91440" tIns="45720" rIns="91440" bIns="45720">
            <a:spAutoFit/>
          </a:bodyPr>
          <a:lstStyle/>
          <a:p>
            <a:pPr algn="ctr"/>
            <a:r>
              <a:rPr lang="en-US" sz="3600" b="1" i="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Ask Questions</a:t>
            </a:r>
            <a:endParaRPr lang="en-US" sz="3600" b="1" i="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5" name="Rectangle 4"/>
          <p:cNvSpPr/>
          <p:nvPr/>
        </p:nvSpPr>
        <p:spPr>
          <a:xfrm rot="16200000">
            <a:off x="-1866901" y="3027263"/>
            <a:ext cx="4698659" cy="923330"/>
          </a:xfrm>
          <a:prstGeom prst="rect">
            <a:avLst/>
          </a:prstGeom>
          <a:noFill/>
        </p:spPr>
        <p:txBody>
          <a:bodyPr wrap="none" lIns="91440" tIns="45720" rIns="91440" bIns="45720">
            <a:spAutoFit/>
          </a:bodyPr>
          <a:lstStyle/>
          <a:p>
            <a:pPr algn="ctr"/>
            <a:r>
              <a:rPr lang="en-US" sz="5400" b="1" cap="none" spc="0" dirty="0" smtClean="0">
                <a:ln w="1905"/>
                <a:solidFill>
                  <a:srgbClr val="FF0000"/>
                </a:solidFill>
                <a:effectLst>
                  <a:innerShdw blurRad="69850" dist="43180" dir="5400000">
                    <a:srgbClr val="000000">
                      <a:alpha val="65000"/>
                    </a:srgbClr>
                  </a:innerShdw>
                </a:effectLst>
              </a:rPr>
              <a:t>Data Analysis</a:t>
            </a:r>
            <a:endParaRPr lang="en-US" sz="5400" b="1" cap="none" spc="0" dirty="0">
              <a:ln w="1905"/>
              <a:solidFill>
                <a:srgbClr val="FF0000"/>
              </a:solidFill>
              <a:effectLst>
                <a:innerShdw blurRad="69850" dist="43180" dir="5400000">
                  <a:srgbClr val="000000">
                    <a:alpha val="65000"/>
                  </a:srgbClr>
                </a:innerShdw>
              </a:effectLst>
            </a:endParaRPr>
          </a:p>
        </p:txBody>
      </p:sp>
      <p:sp>
        <p:nvSpPr>
          <p:cNvPr id="7" name="TextBox 6"/>
          <p:cNvSpPr txBox="1"/>
          <p:nvPr/>
        </p:nvSpPr>
        <p:spPr>
          <a:xfrm>
            <a:off x="927161" y="5889455"/>
            <a:ext cx="8502104" cy="707886"/>
          </a:xfrm>
          <a:prstGeom prst="rect">
            <a:avLst/>
          </a:prstGeom>
          <a:noFill/>
        </p:spPr>
        <p:txBody>
          <a:bodyPr wrap="square" rtlCol="0">
            <a:spAutoFit/>
          </a:bodyPr>
          <a:lstStyle/>
          <a:p>
            <a:r>
              <a:rPr lang="en-US" sz="4000" b="1" dirty="0" smtClean="0"/>
              <a:t>Evidence-Based Conclusions</a:t>
            </a:r>
            <a:endParaRPr lang="en-US" sz="4000" b="1" dirty="0"/>
          </a:p>
        </p:txBody>
      </p:sp>
      <p:sp>
        <p:nvSpPr>
          <p:cNvPr id="8" name="Rectangle 7"/>
          <p:cNvSpPr/>
          <p:nvPr/>
        </p:nvSpPr>
        <p:spPr>
          <a:xfrm>
            <a:off x="4927479" y="5124450"/>
            <a:ext cx="3546163" cy="707886"/>
          </a:xfrm>
          <a:prstGeom prst="rect">
            <a:avLst/>
          </a:prstGeom>
          <a:noFill/>
        </p:spPr>
        <p:txBody>
          <a:bodyPr wrap="none" lIns="91440" tIns="45720" rIns="91440" bIns="45720">
            <a:spAutoFit/>
          </a:bodyPr>
          <a:lstStyle/>
          <a:p>
            <a:pPr algn="ctr"/>
            <a:r>
              <a:rPr lang="en-US" sz="40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Relationships</a:t>
            </a:r>
            <a:endParaRPr lang="en-US" sz="40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9" name="TextBox 8"/>
          <p:cNvSpPr txBox="1"/>
          <p:nvPr/>
        </p:nvSpPr>
        <p:spPr>
          <a:xfrm>
            <a:off x="6857999" y="2756281"/>
            <a:ext cx="2247901" cy="461665"/>
          </a:xfrm>
          <a:prstGeom prst="rect">
            <a:avLst/>
          </a:prstGeom>
          <a:noFill/>
        </p:spPr>
        <p:txBody>
          <a:bodyPr wrap="square" rtlCol="0">
            <a:spAutoFit/>
          </a:bodyPr>
          <a:lstStyle/>
          <a:p>
            <a:r>
              <a:rPr lang="en-US" sz="2400" b="1" i="1" dirty="0" smtClean="0">
                <a:solidFill>
                  <a:srgbClr val="CC0099"/>
                </a:solidFill>
              </a:rPr>
              <a:t>Techniques</a:t>
            </a:r>
            <a:endParaRPr lang="en-US" sz="2400" b="1" i="1" dirty="0">
              <a:solidFill>
                <a:srgbClr val="CC0099"/>
              </a:solidFill>
            </a:endParaRPr>
          </a:p>
        </p:txBody>
      </p:sp>
      <p:sp>
        <p:nvSpPr>
          <p:cNvPr id="10" name="TextBox 9"/>
          <p:cNvSpPr txBox="1"/>
          <p:nvPr/>
        </p:nvSpPr>
        <p:spPr>
          <a:xfrm rot="19966252">
            <a:off x="3006799" y="3717876"/>
            <a:ext cx="3733799" cy="584775"/>
          </a:xfrm>
          <a:prstGeom prst="rect">
            <a:avLst/>
          </a:prstGeom>
          <a:noFill/>
        </p:spPr>
        <p:txBody>
          <a:bodyPr wrap="square" rtlCol="0">
            <a:spAutoFit/>
          </a:bodyPr>
          <a:lstStyle/>
          <a:p>
            <a:r>
              <a:rPr lang="en-US" sz="3200" dirty="0" smtClean="0">
                <a:solidFill>
                  <a:srgbClr val="FFC000"/>
                </a:solidFill>
              </a:rPr>
              <a:t>Design</a:t>
            </a:r>
            <a:r>
              <a:rPr lang="en-US" sz="2800" dirty="0" smtClean="0">
                <a:solidFill>
                  <a:srgbClr val="FFC000"/>
                </a:solidFill>
              </a:rPr>
              <a:t> Investigations</a:t>
            </a:r>
            <a:endParaRPr lang="en-US" sz="2800" dirty="0">
              <a:solidFill>
                <a:srgbClr val="FFC000"/>
              </a:solidFill>
            </a:endParaRPr>
          </a:p>
        </p:txBody>
      </p:sp>
      <p:sp>
        <p:nvSpPr>
          <p:cNvPr id="11" name="Rectangle 10"/>
          <p:cNvSpPr/>
          <p:nvPr/>
        </p:nvSpPr>
        <p:spPr>
          <a:xfrm rot="19937272">
            <a:off x="1164236" y="2034508"/>
            <a:ext cx="4619463" cy="646331"/>
          </a:xfrm>
          <a:prstGeom prst="rect">
            <a:avLst/>
          </a:prstGeom>
        </p:spPr>
        <p:txBody>
          <a:bodyPr wrap="square">
            <a:spAutoFit/>
          </a:bodyPr>
          <a:lstStyle/>
          <a:p>
            <a:r>
              <a:rPr lang="en-US" sz="3600" b="1" dirty="0">
                <a:solidFill>
                  <a:srgbClr val="FF9933"/>
                </a:solidFill>
              </a:rPr>
              <a:t>Scientific Models</a:t>
            </a:r>
          </a:p>
        </p:txBody>
      </p:sp>
      <p:sp>
        <p:nvSpPr>
          <p:cNvPr id="12" name="TextBox 11"/>
          <p:cNvSpPr txBox="1"/>
          <p:nvPr/>
        </p:nvSpPr>
        <p:spPr>
          <a:xfrm rot="5400000">
            <a:off x="3224050" y="750685"/>
            <a:ext cx="1647202" cy="523220"/>
          </a:xfrm>
          <a:prstGeom prst="rect">
            <a:avLst/>
          </a:prstGeom>
          <a:noFill/>
        </p:spPr>
        <p:txBody>
          <a:bodyPr wrap="square" rtlCol="0">
            <a:spAutoFit/>
          </a:bodyPr>
          <a:lstStyle/>
          <a:p>
            <a:r>
              <a:rPr lang="en-US" sz="2800" b="1" dirty="0" smtClean="0">
                <a:solidFill>
                  <a:srgbClr val="00CC66"/>
                </a:solidFill>
              </a:rPr>
              <a:t>Tools</a:t>
            </a:r>
            <a:endParaRPr lang="en-US" sz="2800" b="1" dirty="0">
              <a:solidFill>
                <a:srgbClr val="00CC66"/>
              </a:solidFill>
            </a:endParaRPr>
          </a:p>
        </p:txBody>
      </p:sp>
      <p:sp>
        <p:nvSpPr>
          <p:cNvPr id="13" name="Rectangle 12"/>
          <p:cNvSpPr/>
          <p:nvPr/>
        </p:nvSpPr>
        <p:spPr>
          <a:xfrm>
            <a:off x="1101972" y="1593867"/>
            <a:ext cx="2371996" cy="461665"/>
          </a:xfrm>
          <a:prstGeom prst="rect">
            <a:avLst/>
          </a:prstGeom>
        </p:spPr>
        <p:txBody>
          <a:bodyPr wrap="none">
            <a:spAutoFit/>
          </a:bodyPr>
          <a:lstStyle/>
          <a:p>
            <a:r>
              <a:rPr lang="en-US" sz="2400" u="sng" dirty="0"/>
              <a:t>Critical Thinking</a:t>
            </a:r>
          </a:p>
        </p:txBody>
      </p:sp>
      <p:sp>
        <p:nvSpPr>
          <p:cNvPr id="14" name="Rectangle 13"/>
          <p:cNvSpPr/>
          <p:nvPr/>
        </p:nvSpPr>
        <p:spPr>
          <a:xfrm>
            <a:off x="4658038" y="354767"/>
            <a:ext cx="4018921" cy="923330"/>
          </a:xfrm>
          <a:prstGeom prst="rect">
            <a:avLst/>
          </a:prstGeom>
          <a:noFill/>
        </p:spPr>
        <p:txBody>
          <a:bodyPr wrap="none" lIns="91440" tIns="45720" rIns="91440" bIns="45720">
            <a:spAutoFit/>
          </a:bodyPr>
          <a:lstStyle/>
          <a:p>
            <a:pPr algn="ctr"/>
            <a:r>
              <a:rPr lang="en-US"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Technology</a:t>
            </a:r>
            <a:endParaRPr lang="en-US"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15" name="Rectangle 14"/>
          <p:cNvSpPr/>
          <p:nvPr/>
        </p:nvSpPr>
        <p:spPr>
          <a:xfrm>
            <a:off x="6700561" y="3488928"/>
            <a:ext cx="1893467" cy="707886"/>
          </a:xfrm>
          <a:prstGeom prst="rect">
            <a:avLst/>
          </a:prstGeom>
          <a:noFill/>
        </p:spPr>
        <p:txBody>
          <a:bodyPr wrap="none" lIns="91440" tIns="45720" rIns="91440" bIns="45720">
            <a:spAutoFit/>
          </a:bodyPr>
          <a:lstStyle/>
          <a:p>
            <a:pPr algn="ctr"/>
            <a:r>
              <a:rPr lang="en-US" sz="40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Inquiry</a:t>
            </a:r>
            <a:endParaRPr lang="en-US" sz="4000" b="1" cap="none" spc="0"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16" name="Rectangle 15"/>
          <p:cNvSpPr/>
          <p:nvPr/>
        </p:nvSpPr>
        <p:spPr>
          <a:xfrm>
            <a:off x="5178213" y="4234755"/>
            <a:ext cx="3145412" cy="707886"/>
          </a:xfrm>
          <a:prstGeom prst="rect">
            <a:avLst/>
          </a:prstGeom>
          <a:noFill/>
        </p:spPr>
        <p:txBody>
          <a:bodyPr wrap="none" lIns="91440" tIns="45720" rIns="91440" bIns="45720">
            <a:spAutoFit/>
          </a:bodyPr>
          <a:lstStyle/>
          <a:p>
            <a:pPr algn="ctr"/>
            <a:r>
              <a:rPr lang="en-US" sz="40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Engineering</a:t>
            </a:r>
            <a:endParaRPr lang="en-US" sz="40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extLst>
      <p:ext uri="{BB962C8B-B14F-4D97-AF65-F5344CB8AC3E}">
        <p14:creationId xmlns:p14="http://schemas.microsoft.com/office/powerpoint/2010/main" val="421667685"/>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52399" y="1591666"/>
            <a:ext cx="7772400" cy="1143000"/>
          </a:xfrm>
        </p:spPr>
        <p:txBody>
          <a:bodyPr/>
          <a:lstStyle/>
          <a:p>
            <a:pPr algn="r" eaLnBrk="1" hangingPunct="1"/>
            <a:r>
              <a:rPr lang="en-US" dirty="0" smtClean="0"/>
              <a:t>Pendulums</a:t>
            </a:r>
          </a:p>
        </p:txBody>
      </p:sp>
      <p:sp>
        <p:nvSpPr>
          <p:cNvPr id="3075" name="Content Placeholder 2"/>
          <p:cNvSpPr>
            <a:spLocks noGrp="1"/>
          </p:cNvSpPr>
          <p:nvPr>
            <p:ph idx="1"/>
          </p:nvPr>
        </p:nvSpPr>
        <p:spPr>
          <a:xfrm>
            <a:off x="152400" y="1981200"/>
            <a:ext cx="8763000" cy="3352800"/>
          </a:xfrm>
        </p:spPr>
        <p:txBody>
          <a:bodyPr/>
          <a:lstStyle/>
          <a:p>
            <a:pPr algn="r" eaLnBrk="1" hangingPunct="1">
              <a:buFont typeface="Wingdings" pitchFamily="2" charset="2"/>
              <a:buNone/>
            </a:pPr>
            <a:r>
              <a:rPr lang="en-US" dirty="0" smtClean="0"/>
              <a:t>		</a:t>
            </a:r>
          </a:p>
          <a:p>
            <a:pPr algn="r" eaLnBrk="1" hangingPunct="1">
              <a:buFont typeface="Wingdings" pitchFamily="2" charset="2"/>
              <a:buNone/>
            </a:pPr>
            <a:r>
              <a:rPr lang="en-US" dirty="0" smtClean="0"/>
              <a:t>What do you know </a:t>
            </a:r>
          </a:p>
          <a:p>
            <a:pPr algn="r" eaLnBrk="1" hangingPunct="1">
              <a:buFont typeface="Wingdings" pitchFamily="2" charset="2"/>
              <a:buNone/>
            </a:pPr>
            <a:r>
              <a:rPr lang="en-US" dirty="0" smtClean="0"/>
              <a:t>about pendulums?</a:t>
            </a:r>
          </a:p>
          <a:p>
            <a:pPr eaLnBrk="1" hangingPunct="1">
              <a:buFont typeface="Wingdings" pitchFamily="2" charset="2"/>
              <a:buNone/>
            </a:pPr>
            <a:endParaRPr lang="en-US" dirty="0" smtClean="0"/>
          </a:p>
          <a:p>
            <a:pPr eaLnBrk="1" hangingPunct="1">
              <a:buFont typeface="Wingdings" pitchFamily="2" charset="2"/>
              <a:buNone/>
            </a:pPr>
            <a:endParaRPr lang="en-US" dirty="0" smtClean="0"/>
          </a:p>
          <a:p>
            <a:pPr eaLnBrk="1" hangingPunct="1">
              <a:buFont typeface="Wingdings" pitchFamily="2" charset="2"/>
              <a:buNone/>
            </a:pPr>
            <a:endParaRPr lang="en-US" dirty="0" smtClean="0"/>
          </a:p>
          <a:p>
            <a:pPr eaLnBrk="1" hangingPunct="1">
              <a:buFont typeface="Wingdings" pitchFamily="2" charset="2"/>
              <a:buNone/>
            </a:pPr>
            <a:endParaRPr lang="en-US" dirty="0" smtClean="0"/>
          </a:p>
          <a:p>
            <a:pPr eaLnBrk="1" hangingPunct="1">
              <a:buFont typeface="Wingdings" pitchFamily="2" charset="2"/>
              <a:buNone/>
            </a:pPr>
            <a:endParaRPr lang="en-US" dirty="0" smtClean="0"/>
          </a:p>
        </p:txBody>
      </p:sp>
      <p:pic>
        <p:nvPicPr>
          <p:cNvPr id="11266" name="Picture 2" descr="C:\Users\cathy.holmes\AppData\Local\Microsoft\Windows\Temporary Internet Files\Content.IE5\MM9UEVPA\MC900013120[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53400" y="381000"/>
            <a:ext cx="589788" cy="1782166"/>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8" descr="C:\Users\cathy.holmes\AppData\Local\Microsoft\Windows\Temporary Internet Files\Content.IE5\NZG0TH3Y\MC900355173[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2399" y="361950"/>
            <a:ext cx="4424411" cy="5581650"/>
          </a:xfrm>
          <a:prstGeom prst="rect">
            <a:avLst/>
          </a:prstGeom>
          <a:noFill/>
          <a:extLst>
            <a:ext uri="{909E8E84-426E-40dd-AFC4-6F175D3DCCD1}">
              <a14:hiddenFill xmlns:a14="http://schemas.microsoft.com/office/drawing/2010/main">
                <a:solidFill>
                  <a:srgbClr val="FFFFFF"/>
                </a:solidFill>
              </a14:hiddenFill>
            </a:ext>
          </a:extLst>
        </p:spPr>
      </p:pic>
      <p:pic>
        <p:nvPicPr>
          <p:cNvPr id="11267" name="Picture 3" descr="C:\Users\cathy.holmes\AppData\Local\Microsoft\Windows\Temporary Internet Files\Content.IE5\PJ11HSAB\MC900208946[1].wm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295388" y="4407571"/>
            <a:ext cx="1848612" cy="24313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82501092"/>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l="27499" t="32666" r="30000" b="28223"/>
          <a:stretch>
            <a:fillRect/>
          </a:stretch>
        </p:blipFill>
        <p:spPr bwMode="auto">
          <a:xfrm>
            <a:off x="381000" y="1371600"/>
            <a:ext cx="8332788" cy="477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1524000" y="457200"/>
            <a:ext cx="5867400" cy="9144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32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Pendulum Inquiry</a:t>
            </a:r>
          </a:p>
        </p:txBody>
      </p:sp>
      <p:sp>
        <p:nvSpPr>
          <p:cNvPr id="4" name="Rectangle 3"/>
          <p:cNvSpPr/>
          <p:nvPr/>
        </p:nvSpPr>
        <p:spPr>
          <a:xfrm>
            <a:off x="5334000" y="1752600"/>
            <a:ext cx="2057400" cy="1828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Rectangle 4"/>
          <p:cNvSpPr/>
          <p:nvPr/>
        </p:nvSpPr>
        <p:spPr>
          <a:xfrm>
            <a:off x="1371600" y="1447800"/>
            <a:ext cx="2057400" cy="16764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102" name="TextBox 5"/>
          <p:cNvSpPr txBox="1">
            <a:spLocks noChangeArrowheads="1"/>
          </p:cNvSpPr>
          <p:nvPr/>
        </p:nvSpPr>
        <p:spPr bwMode="auto">
          <a:xfrm>
            <a:off x="1981200" y="2209800"/>
            <a:ext cx="54864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cs typeface="Times New Roman" pitchFamily="18" charset="0"/>
              </a:defRPr>
            </a:lvl1pPr>
            <a:lvl2pPr marL="742950" indent="-285750">
              <a:defRPr>
                <a:solidFill>
                  <a:schemeClr val="tx1"/>
                </a:solidFill>
                <a:latin typeface="Arial" charset="0"/>
                <a:cs typeface="Times New Roman" pitchFamily="18" charset="0"/>
              </a:defRPr>
            </a:lvl2pPr>
            <a:lvl3pPr marL="1143000" indent="-228600">
              <a:defRPr>
                <a:solidFill>
                  <a:schemeClr val="tx1"/>
                </a:solidFill>
                <a:latin typeface="Arial" charset="0"/>
                <a:cs typeface="Times New Roman" pitchFamily="18" charset="0"/>
              </a:defRPr>
            </a:lvl3pPr>
            <a:lvl4pPr marL="1600200" indent="-228600">
              <a:defRPr>
                <a:solidFill>
                  <a:schemeClr val="tx1"/>
                </a:solidFill>
                <a:latin typeface="Arial" charset="0"/>
                <a:cs typeface="Times New Roman" pitchFamily="18" charset="0"/>
              </a:defRPr>
            </a:lvl4pPr>
            <a:lvl5pPr marL="2057400" indent="-228600">
              <a:defRPr>
                <a:solidFill>
                  <a:schemeClr val="tx1"/>
                </a:solidFill>
                <a:latin typeface="Arial" charset="0"/>
                <a:cs typeface="Times New Roman" pitchFamily="18" charset="0"/>
              </a:defRPr>
            </a:lvl5pPr>
            <a:lvl6pPr marL="2514600" indent="-228600" eaLnBrk="0" fontAlgn="base" hangingPunct="0">
              <a:spcBef>
                <a:spcPct val="0"/>
              </a:spcBef>
              <a:spcAft>
                <a:spcPct val="0"/>
              </a:spcAft>
              <a:defRPr>
                <a:solidFill>
                  <a:schemeClr val="tx1"/>
                </a:solidFill>
                <a:latin typeface="Arial" charset="0"/>
                <a:cs typeface="Times New Roman" pitchFamily="18" charset="0"/>
              </a:defRPr>
            </a:lvl6pPr>
            <a:lvl7pPr marL="2971800" indent="-228600" eaLnBrk="0" fontAlgn="base" hangingPunct="0">
              <a:spcBef>
                <a:spcPct val="0"/>
              </a:spcBef>
              <a:spcAft>
                <a:spcPct val="0"/>
              </a:spcAft>
              <a:defRPr>
                <a:solidFill>
                  <a:schemeClr val="tx1"/>
                </a:solidFill>
                <a:latin typeface="Arial" charset="0"/>
                <a:cs typeface="Times New Roman" pitchFamily="18" charset="0"/>
              </a:defRPr>
            </a:lvl7pPr>
            <a:lvl8pPr marL="3429000" indent="-228600" eaLnBrk="0" fontAlgn="base" hangingPunct="0">
              <a:spcBef>
                <a:spcPct val="0"/>
              </a:spcBef>
              <a:spcAft>
                <a:spcPct val="0"/>
              </a:spcAft>
              <a:defRPr>
                <a:solidFill>
                  <a:schemeClr val="tx1"/>
                </a:solidFill>
                <a:latin typeface="Arial" charset="0"/>
                <a:cs typeface="Times New Roman" pitchFamily="18" charset="0"/>
              </a:defRPr>
            </a:lvl8pPr>
            <a:lvl9pPr marL="3886200" indent="-228600" eaLnBrk="0" fontAlgn="base" hangingPunct="0">
              <a:spcBef>
                <a:spcPct val="0"/>
              </a:spcBef>
              <a:spcAft>
                <a:spcPct val="0"/>
              </a:spcAft>
              <a:defRPr>
                <a:solidFill>
                  <a:schemeClr val="tx1"/>
                </a:solidFill>
                <a:latin typeface="Arial" charset="0"/>
                <a:cs typeface="Times New Roman" pitchFamily="18" charset="0"/>
              </a:defRPr>
            </a:lvl9pPr>
          </a:lstStyle>
          <a:p>
            <a:r>
              <a:rPr lang="en-US">
                <a:latin typeface="Calibri" pitchFamily="34" charset="0"/>
              </a:rPr>
              <a:t>What will happen to the motion of both pendulums when you pull one pendulum back and start it swinging?</a:t>
            </a:r>
          </a:p>
        </p:txBody>
      </p:sp>
      <p:sp>
        <p:nvSpPr>
          <p:cNvPr id="7" name="Oval Callout 6"/>
          <p:cNvSpPr/>
          <p:nvPr/>
        </p:nvSpPr>
        <p:spPr>
          <a:xfrm>
            <a:off x="1600200" y="1828800"/>
            <a:ext cx="5943600" cy="1371600"/>
          </a:xfrm>
          <a:prstGeom prst="wedgeEllipseCallout">
            <a:avLst>
              <a:gd name="adj1" fmla="val -46343"/>
              <a:gd name="adj2" fmla="val 93452"/>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extLst>
      <p:ext uri="{BB962C8B-B14F-4D97-AF65-F5344CB8AC3E}">
        <p14:creationId xmlns:p14="http://schemas.microsoft.com/office/powerpoint/2010/main" val="1358701254"/>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4705878" y="914400"/>
            <a:ext cx="3886200" cy="1143000"/>
          </a:xfrm>
        </p:spPr>
        <p:txBody>
          <a:bodyPr/>
          <a:lstStyle/>
          <a:p>
            <a:pPr eaLnBrk="1" hangingPunct="1"/>
            <a:r>
              <a:rPr lang="en-US" dirty="0" smtClean="0"/>
              <a:t>Brainstorm</a:t>
            </a:r>
          </a:p>
        </p:txBody>
      </p:sp>
      <p:sp>
        <p:nvSpPr>
          <p:cNvPr id="5123" name="Content Placeholder 2"/>
          <p:cNvSpPr>
            <a:spLocks noGrp="1"/>
          </p:cNvSpPr>
          <p:nvPr>
            <p:ph idx="1"/>
          </p:nvPr>
        </p:nvSpPr>
        <p:spPr>
          <a:xfrm>
            <a:off x="5257800" y="2362200"/>
            <a:ext cx="4324878" cy="3352800"/>
          </a:xfrm>
        </p:spPr>
        <p:txBody>
          <a:bodyPr/>
          <a:lstStyle/>
          <a:p>
            <a:pPr eaLnBrk="1" hangingPunct="1">
              <a:buFont typeface="Arial" charset="0"/>
              <a:buNone/>
            </a:pPr>
            <a:r>
              <a:rPr lang="en-US" dirty="0" smtClean="0"/>
              <a:t>Things I could </a:t>
            </a:r>
          </a:p>
          <a:p>
            <a:pPr eaLnBrk="1" hangingPunct="1">
              <a:buFont typeface="Arial" charset="0"/>
              <a:buNone/>
            </a:pPr>
            <a:r>
              <a:rPr lang="en-US" dirty="0" smtClean="0"/>
              <a:t>change or vary </a:t>
            </a:r>
          </a:p>
          <a:p>
            <a:pPr eaLnBrk="1" hangingPunct="1">
              <a:buFont typeface="Arial" charset="0"/>
              <a:buNone/>
            </a:pPr>
            <a:r>
              <a:rPr lang="en-US" dirty="0" smtClean="0"/>
              <a:t>in the system:</a:t>
            </a:r>
          </a:p>
          <a:p>
            <a:pPr lvl="2" eaLnBrk="1" hangingPunct="1">
              <a:buFont typeface="Arial" charset="0"/>
              <a:buNone/>
            </a:pPr>
            <a:endParaRPr lang="en-US" sz="3200" dirty="0" smtClean="0"/>
          </a:p>
          <a:p>
            <a:pPr eaLnBrk="1" hangingPunct="1">
              <a:buFont typeface="Arial" charset="0"/>
              <a:buNone/>
            </a:pPr>
            <a:endParaRPr lang="en-US" dirty="0" smtClean="0"/>
          </a:p>
          <a:p>
            <a:pPr eaLnBrk="1" hangingPunct="1">
              <a:buFont typeface="Arial" charset="0"/>
              <a:buNone/>
            </a:pPr>
            <a:endParaRPr lang="en-US" dirty="0" smtClean="0"/>
          </a:p>
          <a:p>
            <a:pPr eaLnBrk="1" hangingPunct="1">
              <a:buFont typeface="Arial" charset="0"/>
              <a:buNone/>
            </a:pPr>
            <a:endParaRPr lang="en-US" dirty="0" smtClean="0"/>
          </a:p>
        </p:txBody>
      </p:sp>
      <p:pic>
        <p:nvPicPr>
          <p:cNvPr id="14341" name="Picture 5" descr="C:\Users\cathy.holmes\AppData\Local\Microsoft\Windows\Temporary Internet Files\Content.IE5\MM9UEVPA\MC900053929[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143000"/>
            <a:ext cx="4934478" cy="4267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7018527"/>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pPr eaLnBrk="1" hangingPunct="1"/>
            <a:r>
              <a:rPr lang="en-US" smtClean="0"/>
              <a:t>Brainstorm</a:t>
            </a:r>
          </a:p>
        </p:txBody>
      </p:sp>
      <p:sp>
        <p:nvSpPr>
          <p:cNvPr id="6147" name="Content Placeholder 2"/>
          <p:cNvSpPr>
            <a:spLocks noGrp="1"/>
          </p:cNvSpPr>
          <p:nvPr>
            <p:ph idx="1"/>
          </p:nvPr>
        </p:nvSpPr>
        <p:spPr>
          <a:xfrm>
            <a:off x="152400" y="1905000"/>
            <a:ext cx="8991600" cy="4648200"/>
          </a:xfrm>
        </p:spPr>
        <p:txBody>
          <a:bodyPr/>
          <a:lstStyle/>
          <a:p>
            <a:pPr eaLnBrk="1" hangingPunct="1">
              <a:buFont typeface="Arial" charset="0"/>
              <a:buNone/>
            </a:pPr>
            <a:r>
              <a:rPr lang="en-US" dirty="0" smtClean="0"/>
              <a:t>Things I could change or vary:</a:t>
            </a:r>
          </a:p>
          <a:p>
            <a:pPr lvl="2" eaLnBrk="1" hangingPunct="1"/>
            <a:r>
              <a:rPr lang="en-US" sz="3200" dirty="0" smtClean="0"/>
              <a:t>Weight of pendulum</a:t>
            </a:r>
          </a:p>
          <a:p>
            <a:pPr lvl="2" eaLnBrk="1" hangingPunct="1"/>
            <a:r>
              <a:rPr lang="en-US" sz="3200" dirty="0" smtClean="0"/>
              <a:t>Length of string on pendulum</a:t>
            </a:r>
          </a:p>
          <a:p>
            <a:pPr lvl="2" eaLnBrk="1" hangingPunct="1"/>
            <a:r>
              <a:rPr lang="en-US" sz="3200" dirty="0" smtClean="0"/>
              <a:t>Distance between pendulums</a:t>
            </a:r>
          </a:p>
          <a:p>
            <a:pPr lvl="2" eaLnBrk="1" hangingPunct="1"/>
            <a:r>
              <a:rPr lang="en-US" sz="3200" dirty="0" smtClean="0"/>
              <a:t> Distance pendulum is pulled back</a:t>
            </a:r>
          </a:p>
          <a:p>
            <a:pPr lvl="2" eaLnBrk="1" hangingPunct="1"/>
            <a:r>
              <a:rPr lang="en-US" sz="3200" dirty="0" smtClean="0"/>
              <a:t>Material on end of pendulum</a:t>
            </a:r>
          </a:p>
          <a:p>
            <a:pPr lvl="2" eaLnBrk="1" hangingPunct="1"/>
            <a:r>
              <a:rPr lang="en-US" sz="3200" dirty="0" smtClean="0"/>
              <a:t>Type of string used</a:t>
            </a:r>
          </a:p>
          <a:p>
            <a:pPr lvl="2" eaLnBrk="1" hangingPunct="1"/>
            <a:endParaRPr lang="en-US" dirty="0" smtClean="0"/>
          </a:p>
          <a:p>
            <a:pPr eaLnBrk="1" hangingPunct="1">
              <a:buFont typeface="Arial" charset="0"/>
              <a:buNone/>
            </a:pPr>
            <a:endParaRPr lang="en-US" dirty="0" smtClean="0"/>
          </a:p>
          <a:p>
            <a:pPr eaLnBrk="1" hangingPunct="1">
              <a:buFont typeface="Arial" charset="0"/>
              <a:buNone/>
            </a:pPr>
            <a:endParaRPr lang="en-US" dirty="0" smtClean="0"/>
          </a:p>
          <a:p>
            <a:pPr eaLnBrk="1" hangingPunct="1">
              <a:buFont typeface="Arial" charset="0"/>
              <a:buNone/>
            </a:pPr>
            <a:endParaRPr lang="en-US" dirty="0" smtClean="0"/>
          </a:p>
        </p:txBody>
      </p:sp>
    </p:spTree>
    <p:extLst>
      <p:ext uri="{BB962C8B-B14F-4D97-AF65-F5344CB8AC3E}">
        <p14:creationId xmlns:p14="http://schemas.microsoft.com/office/powerpoint/2010/main" val="3072150058"/>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0" y="1795792"/>
            <a:ext cx="4419600" cy="1143000"/>
          </a:xfrm>
        </p:spPr>
        <p:txBody>
          <a:bodyPr/>
          <a:lstStyle/>
          <a:p>
            <a:pPr eaLnBrk="1" hangingPunct="1"/>
            <a:r>
              <a:rPr lang="en-US" dirty="0" smtClean="0"/>
              <a:t>Brainstorm</a:t>
            </a:r>
          </a:p>
        </p:txBody>
      </p:sp>
      <p:sp>
        <p:nvSpPr>
          <p:cNvPr id="7171" name="Content Placeholder 2"/>
          <p:cNvSpPr>
            <a:spLocks noGrp="1"/>
          </p:cNvSpPr>
          <p:nvPr>
            <p:ph idx="1"/>
          </p:nvPr>
        </p:nvSpPr>
        <p:spPr>
          <a:xfrm>
            <a:off x="609600" y="3033378"/>
            <a:ext cx="8991600" cy="3352800"/>
          </a:xfrm>
        </p:spPr>
        <p:txBody>
          <a:bodyPr/>
          <a:lstStyle/>
          <a:p>
            <a:pPr eaLnBrk="1" hangingPunct="1">
              <a:buFont typeface="Arial" charset="0"/>
              <a:buNone/>
            </a:pPr>
            <a:r>
              <a:rPr lang="en-US" dirty="0" smtClean="0"/>
              <a:t>Things I could </a:t>
            </a:r>
          </a:p>
          <a:p>
            <a:pPr eaLnBrk="1" hangingPunct="1">
              <a:buFont typeface="Arial" charset="0"/>
              <a:buNone/>
            </a:pPr>
            <a:r>
              <a:rPr lang="en-US" dirty="0" smtClean="0"/>
              <a:t>measure or observe:</a:t>
            </a:r>
          </a:p>
          <a:p>
            <a:pPr lvl="2" eaLnBrk="1" hangingPunct="1">
              <a:buFont typeface="Arial" charset="0"/>
              <a:buNone/>
            </a:pPr>
            <a:endParaRPr lang="en-US" sz="3200" dirty="0" smtClean="0"/>
          </a:p>
        </p:txBody>
      </p:sp>
      <p:pic>
        <p:nvPicPr>
          <p:cNvPr id="15364" name="Picture 4" descr="C:\Users\cathy.holmes\AppData\Local\Microsoft\Windows\Temporary Internet Files\Content.IE5\PJ11HSAB\MC900070951[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48200" y="2367292"/>
            <a:ext cx="3710412" cy="39998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54624631"/>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pPr eaLnBrk="1" hangingPunct="1"/>
            <a:r>
              <a:rPr lang="en-US" smtClean="0"/>
              <a:t>Brainstorm</a:t>
            </a:r>
          </a:p>
        </p:txBody>
      </p:sp>
      <p:sp>
        <p:nvSpPr>
          <p:cNvPr id="8195" name="Content Placeholder 2"/>
          <p:cNvSpPr>
            <a:spLocks noGrp="1"/>
          </p:cNvSpPr>
          <p:nvPr>
            <p:ph idx="1"/>
          </p:nvPr>
        </p:nvSpPr>
        <p:spPr>
          <a:xfrm>
            <a:off x="0" y="2057400"/>
            <a:ext cx="8991600" cy="3352800"/>
          </a:xfrm>
        </p:spPr>
        <p:txBody>
          <a:bodyPr/>
          <a:lstStyle/>
          <a:p>
            <a:pPr eaLnBrk="1" hangingPunct="1">
              <a:buFont typeface="Arial" charset="0"/>
              <a:buNone/>
            </a:pPr>
            <a:r>
              <a:rPr lang="en-US" dirty="0" smtClean="0"/>
              <a:t>Things I could measure or observe:</a:t>
            </a:r>
          </a:p>
          <a:p>
            <a:pPr lvl="2" eaLnBrk="1" hangingPunct="1"/>
            <a:r>
              <a:rPr lang="en-US" sz="3200" dirty="0" smtClean="0"/>
              <a:t>Speed of swing</a:t>
            </a:r>
          </a:p>
          <a:p>
            <a:pPr lvl="2" eaLnBrk="1" hangingPunct="1"/>
            <a:r>
              <a:rPr lang="en-US" sz="3200" dirty="0" smtClean="0"/>
              <a:t>Distance away from center of swing</a:t>
            </a:r>
          </a:p>
          <a:p>
            <a:pPr lvl="2" eaLnBrk="1" hangingPunct="1"/>
            <a:r>
              <a:rPr lang="en-US" sz="3200" dirty="0" smtClean="0"/>
              <a:t>Time for one period</a:t>
            </a:r>
          </a:p>
          <a:p>
            <a:pPr lvl="2" eaLnBrk="1" hangingPunct="1">
              <a:buFont typeface="Arial" charset="0"/>
              <a:buNone/>
            </a:pPr>
            <a:endParaRPr lang="en-US" sz="3200" dirty="0" smtClean="0"/>
          </a:p>
          <a:p>
            <a:pPr lvl="2" eaLnBrk="1" hangingPunct="1"/>
            <a:endParaRPr lang="en-US" dirty="0" smtClean="0"/>
          </a:p>
        </p:txBody>
      </p:sp>
    </p:spTree>
    <p:extLst>
      <p:ext uri="{BB962C8B-B14F-4D97-AF65-F5344CB8AC3E}">
        <p14:creationId xmlns:p14="http://schemas.microsoft.com/office/powerpoint/2010/main" val="3405899787"/>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pPr eaLnBrk="1" hangingPunct="1"/>
            <a:r>
              <a:rPr lang="en-US" smtClean="0"/>
              <a:t>Variables</a:t>
            </a:r>
          </a:p>
        </p:txBody>
      </p:sp>
      <p:sp>
        <p:nvSpPr>
          <p:cNvPr id="3" name="Content Placeholder 2"/>
          <p:cNvSpPr>
            <a:spLocks noGrp="1"/>
          </p:cNvSpPr>
          <p:nvPr>
            <p:ph idx="1"/>
          </p:nvPr>
        </p:nvSpPr>
        <p:spPr>
          <a:xfrm>
            <a:off x="0" y="1981200"/>
            <a:ext cx="8991600" cy="4038600"/>
          </a:xfrm>
          <a:ln>
            <a:miter lim="800000"/>
            <a:headEnd/>
            <a:tailEnd/>
          </a:ln>
        </p:spPr>
        <p:txBody>
          <a:bodyPr rtlCol="0">
            <a:normAutofit/>
          </a:bodyPr>
          <a:lstStyle/>
          <a:p>
            <a:pPr lvl="2"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None/>
              <a:defRPr/>
            </a:pPr>
            <a:r>
              <a:rPr lang="en-US" dirty="0" smtClean="0"/>
              <a:t>I will change ____________________________.</a:t>
            </a:r>
          </a:p>
          <a:p>
            <a:pPr lvl="7">
              <a:buFont typeface="Arial" pitchFamily="34" charset="0"/>
              <a:buNone/>
              <a:defRPr/>
            </a:pPr>
            <a:r>
              <a:rPr lang="en-US" sz="3200" dirty="0" smtClean="0"/>
              <a:t>(Independent Variable)</a:t>
            </a:r>
          </a:p>
          <a:p>
            <a:pPr eaLnBrk="1" fontAlgn="auto" hangingPunct="1">
              <a:spcAft>
                <a:spcPts val="0"/>
              </a:spcAft>
              <a:buFont typeface="Arial" pitchFamily="34" charset="0"/>
              <a:buNone/>
              <a:defRPr/>
            </a:pPr>
            <a:r>
              <a:rPr lang="en-US" dirty="0" smtClean="0"/>
              <a:t> </a:t>
            </a:r>
          </a:p>
          <a:p>
            <a:pPr eaLnBrk="1" fontAlgn="auto" hangingPunct="1">
              <a:spcAft>
                <a:spcPts val="0"/>
              </a:spcAft>
              <a:buFont typeface="Arial" pitchFamily="34" charset="0"/>
              <a:buNone/>
              <a:defRPr/>
            </a:pPr>
            <a:r>
              <a:rPr lang="en-US" dirty="0" smtClean="0"/>
              <a:t> </a:t>
            </a:r>
          </a:p>
          <a:p>
            <a:pPr eaLnBrk="1" fontAlgn="auto" hangingPunct="1">
              <a:spcAft>
                <a:spcPts val="0"/>
              </a:spcAft>
              <a:buFont typeface="Arial" pitchFamily="34" charset="0"/>
              <a:buNone/>
              <a:defRPr/>
            </a:pPr>
            <a:r>
              <a:rPr lang="en-US" dirty="0" smtClean="0"/>
              <a:t> I will measure __________________________.</a:t>
            </a:r>
          </a:p>
          <a:p>
            <a:pPr lvl="7">
              <a:buFont typeface="Arial" pitchFamily="34" charset="0"/>
              <a:buNone/>
              <a:defRPr/>
            </a:pPr>
            <a:r>
              <a:rPr lang="en-US" sz="3200" dirty="0" smtClean="0"/>
              <a:t>(Dependent Variable)</a:t>
            </a:r>
          </a:p>
          <a:p>
            <a:pPr lvl="2" eaLnBrk="1" fontAlgn="auto" hangingPunct="1">
              <a:spcAft>
                <a:spcPts val="0"/>
              </a:spcAft>
              <a:buFont typeface="Arial" pitchFamily="34" charset="0"/>
              <a:buNone/>
              <a:defRPr/>
            </a:pPr>
            <a:endParaRPr lang="en-US" dirty="0" smtClean="0"/>
          </a:p>
        </p:txBody>
      </p:sp>
    </p:spTree>
    <p:extLst>
      <p:ext uri="{BB962C8B-B14F-4D97-AF65-F5344CB8AC3E}">
        <p14:creationId xmlns:p14="http://schemas.microsoft.com/office/powerpoint/2010/main" val="3252843723"/>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9144000" cy="762000"/>
          </a:xfrm>
        </p:spPr>
        <p:txBody>
          <a:bodyPr/>
          <a:lstStyle/>
          <a:p>
            <a:pPr defTabSz="914363" eaLnBrk="1" fontAlgn="auto" hangingPunct="1">
              <a:spcAft>
                <a:spcPts val="0"/>
              </a:spcAft>
              <a:defRPr/>
            </a:pPr>
            <a:r>
              <a:rPr dirty="0"/>
              <a:t>Vision for </a:t>
            </a:r>
            <a:r>
              <a:rPr lang="en-US" dirty="0" smtClean="0"/>
              <a:t>Science</a:t>
            </a:r>
            <a:r>
              <a:rPr dirty="0" smtClean="0"/>
              <a:t> </a:t>
            </a:r>
            <a:r>
              <a:rPr dirty="0"/>
              <a:t>Education</a:t>
            </a:r>
          </a:p>
        </p:txBody>
      </p:sp>
      <p:sp>
        <p:nvSpPr>
          <p:cNvPr id="7171" name="Content Placeholder 2"/>
          <p:cNvSpPr>
            <a:spLocks noGrp="1"/>
          </p:cNvSpPr>
          <p:nvPr>
            <p:ph idx="1"/>
          </p:nvPr>
        </p:nvSpPr>
        <p:spPr>
          <a:xfrm>
            <a:off x="381000" y="1143001"/>
            <a:ext cx="8382000" cy="5105400"/>
          </a:xfrm>
        </p:spPr>
        <p:txBody>
          <a:bodyPr>
            <a:normAutofit fontScale="85000" lnSpcReduction="20000"/>
          </a:bodyPr>
          <a:lstStyle/>
          <a:p>
            <a:pPr>
              <a:buNone/>
            </a:pPr>
            <a:r>
              <a:rPr lang="en-US" sz="2800" dirty="0" smtClean="0"/>
              <a:t>	</a:t>
            </a:r>
            <a:r>
              <a:rPr lang="en-US" sz="3000" dirty="0">
                <a:latin typeface="Calibri" pitchFamily="34" charset="0"/>
                <a:cs typeface="Calibri" pitchFamily="34" charset="0"/>
              </a:rPr>
              <a:t>By the end of the 12th grade, students should have sufficient knowledge of science and engineering to engage in public discussions on science-related issues, to be critical consumers of scientific information related to their everyday lives, and to be able to continue to learn about science throughout their lives. </a:t>
            </a:r>
            <a:endParaRPr lang="en-US" sz="3000" dirty="0" smtClean="0">
              <a:latin typeface="Calibri" pitchFamily="34" charset="0"/>
              <a:cs typeface="Calibri" pitchFamily="34" charset="0"/>
            </a:endParaRPr>
          </a:p>
          <a:p>
            <a:pPr>
              <a:buNone/>
            </a:pPr>
            <a:r>
              <a:rPr lang="en-US" sz="3000" dirty="0">
                <a:latin typeface="Calibri" pitchFamily="34" charset="0"/>
                <a:cs typeface="Calibri" pitchFamily="34" charset="0"/>
              </a:rPr>
              <a:t>	</a:t>
            </a:r>
            <a:r>
              <a:rPr lang="en-US" sz="3000" dirty="0" smtClean="0">
                <a:latin typeface="Calibri" pitchFamily="34" charset="0"/>
                <a:cs typeface="Calibri" pitchFamily="34" charset="0"/>
              </a:rPr>
              <a:t>They </a:t>
            </a:r>
            <a:r>
              <a:rPr lang="en-US" sz="3000" dirty="0">
                <a:latin typeface="Calibri" pitchFamily="34" charset="0"/>
                <a:cs typeface="Calibri" pitchFamily="34" charset="0"/>
              </a:rPr>
              <a:t>should recognize that our current scientific understanding of the world is the result of hundreds of years of creative human endeavor. And these are goals for all of the nation’s students, not just those who pursue higher education or careers in science, engineering, or technology</a:t>
            </a:r>
            <a:r>
              <a:rPr lang="en-US" sz="3000" dirty="0" smtClean="0">
                <a:latin typeface="Calibri" pitchFamily="34" charset="0"/>
                <a:cs typeface="Calibri" pitchFamily="34" charset="0"/>
              </a:rPr>
              <a:t>.</a:t>
            </a:r>
          </a:p>
          <a:p>
            <a:pPr>
              <a:buNone/>
            </a:pPr>
            <a:endParaRPr lang="en-US" sz="2400" i="1" dirty="0" smtClean="0"/>
          </a:p>
          <a:p>
            <a:pPr marL="0" indent="0" eaLnBrk="1" hangingPunct="1">
              <a:buNone/>
            </a:pPr>
            <a:r>
              <a:rPr lang="en-US" sz="2400" b="1" dirty="0" smtClean="0"/>
              <a:t>~The National Academies of Science</a:t>
            </a:r>
          </a:p>
        </p:txBody>
      </p:sp>
    </p:spTree>
    <p:extLst>
      <p:ext uri="{BB962C8B-B14F-4D97-AF65-F5344CB8AC3E}">
        <p14:creationId xmlns:p14="http://schemas.microsoft.com/office/powerpoint/2010/main" val="2388372049"/>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en-US" smtClean="0"/>
              <a:t>Variables</a:t>
            </a:r>
          </a:p>
        </p:txBody>
      </p:sp>
      <p:sp>
        <p:nvSpPr>
          <p:cNvPr id="3" name="Content Placeholder 2"/>
          <p:cNvSpPr>
            <a:spLocks noGrp="1"/>
          </p:cNvSpPr>
          <p:nvPr>
            <p:ph idx="1"/>
          </p:nvPr>
        </p:nvSpPr>
        <p:spPr>
          <a:xfrm>
            <a:off x="0" y="1981200"/>
            <a:ext cx="8991600" cy="4495800"/>
          </a:xfrm>
          <a:ln>
            <a:miter lim="800000"/>
            <a:headEnd/>
            <a:tailEnd/>
          </a:ln>
        </p:spPr>
        <p:txBody>
          <a:bodyPr rtlCol="0">
            <a:normAutofit/>
          </a:bodyPr>
          <a:lstStyle/>
          <a:p>
            <a:pPr lvl="2"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None/>
              <a:defRPr/>
            </a:pPr>
            <a:r>
              <a:rPr lang="en-US" dirty="0" smtClean="0"/>
              <a:t>I will change </a:t>
            </a:r>
            <a:r>
              <a:rPr lang="en-US" u="sng" dirty="0" smtClean="0"/>
              <a:t>____</a:t>
            </a:r>
            <a:r>
              <a:rPr lang="en-US" u="sng" dirty="0" smtClean="0">
                <a:solidFill>
                  <a:srgbClr val="00B050"/>
                </a:solidFill>
              </a:rPr>
              <a:t>length of string </a:t>
            </a:r>
            <a:r>
              <a:rPr lang="en-US" dirty="0" smtClean="0"/>
              <a:t>__.</a:t>
            </a:r>
          </a:p>
          <a:p>
            <a:pPr lvl="7">
              <a:buFont typeface="Arial" pitchFamily="34" charset="0"/>
              <a:buNone/>
              <a:defRPr/>
            </a:pPr>
            <a:r>
              <a:rPr lang="en-US" sz="3200" dirty="0" smtClean="0"/>
              <a:t>(Independent Variable)</a:t>
            </a:r>
          </a:p>
          <a:p>
            <a:pPr eaLnBrk="1" fontAlgn="auto" hangingPunct="1">
              <a:spcAft>
                <a:spcPts val="0"/>
              </a:spcAft>
              <a:buFont typeface="Arial" pitchFamily="34" charset="0"/>
              <a:buNone/>
              <a:defRPr/>
            </a:pPr>
            <a:r>
              <a:rPr lang="en-US" dirty="0" smtClean="0"/>
              <a:t> </a:t>
            </a:r>
          </a:p>
          <a:p>
            <a:pPr eaLnBrk="1" fontAlgn="auto" hangingPunct="1">
              <a:spcAft>
                <a:spcPts val="0"/>
              </a:spcAft>
              <a:buFont typeface="Arial" pitchFamily="34" charset="0"/>
              <a:buNone/>
              <a:defRPr/>
            </a:pPr>
            <a:r>
              <a:rPr lang="en-US" dirty="0" smtClean="0"/>
              <a:t> </a:t>
            </a:r>
          </a:p>
          <a:p>
            <a:pPr eaLnBrk="1" fontAlgn="auto" hangingPunct="1">
              <a:spcAft>
                <a:spcPts val="0"/>
              </a:spcAft>
              <a:buFont typeface="Arial" pitchFamily="34" charset="0"/>
              <a:buNone/>
              <a:defRPr/>
            </a:pPr>
            <a:r>
              <a:rPr lang="en-US" dirty="0" smtClean="0"/>
              <a:t> I will measure </a:t>
            </a:r>
            <a:r>
              <a:rPr lang="en-US" u="sng" dirty="0" smtClean="0"/>
              <a:t>___</a:t>
            </a:r>
            <a:r>
              <a:rPr lang="en-US" u="sng" dirty="0" smtClean="0">
                <a:solidFill>
                  <a:srgbClr val="00B050"/>
                </a:solidFill>
              </a:rPr>
              <a:t>time for one period</a:t>
            </a:r>
            <a:r>
              <a:rPr lang="en-US" u="sng" dirty="0" smtClean="0"/>
              <a:t>.</a:t>
            </a:r>
          </a:p>
          <a:p>
            <a:pPr lvl="7">
              <a:buFont typeface="Arial" pitchFamily="34" charset="0"/>
              <a:buNone/>
              <a:defRPr/>
            </a:pPr>
            <a:r>
              <a:rPr lang="en-US" sz="3200" dirty="0" smtClean="0"/>
              <a:t>(Dependent Variable)</a:t>
            </a:r>
          </a:p>
          <a:p>
            <a:pPr lvl="2" eaLnBrk="1" fontAlgn="auto" hangingPunct="1">
              <a:spcAft>
                <a:spcPts val="0"/>
              </a:spcAft>
              <a:buFont typeface="Arial" pitchFamily="34" charset="0"/>
              <a:buNone/>
              <a:defRPr/>
            </a:pPr>
            <a:endParaRPr lang="en-US" sz="3200" dirty="0" smtClean="0"/>
          </a:p>
        </p:txBody>
      </p:sp>
    </p:spTree>
    <p:extLst>
      <p:ext uri="{BB962C8B-B14F-4D97-AF65-F5344CB8AC3E}">
        <p14:creationId xmlns:p14="http://schemas.microsoft.com/office/powerpoint/2010/main" val="2446500689"/>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eaLnBrk="1" hangingPunct="1"/>
            <a:r>
              <a:rPr lang="en-US" smtClean="0"/>
              <a:t>Control</a:t>
            </a:r>
          </a:p>
        </p:txBody>
      </p:sp>
      <p:sp>
        <p:nvSpPr>
          <p:cNvPr id="11267" name="Content Placeholder 2"/>
          <p:cNvSpPr>
            <a:spLocks noGrp="1"/>
          </p:cNvSpPr>
          <p:nvPr>
            <p:ph idx="1"/>
          </p:nvPr>
        </p:nvSpPr>
        <p:spPr>
          <a:xfrm>
            <a:off x="0" y="1905000"/>
            <a:ext cx="8991600" cy="3352800"/>
          </a:xfrm>
        </p:spPr>
        <p:txBody>
          <a:bodyPr/>
          <a:lstStyle/>
          <a:p>
            <a:pPr eaLnBrk="1" hangingPunct="1">
              <a:buFont typeface="Arial" charset="0"/>
              <a:buNone/>
            </a:pPr>
            <a:r>
              <a:rPr lang="en-US" dirty="0" smtClean="0">
                <a:solidFill>
                  <a:srgbClr val="000000"/>
                </a:solidFill>
                <a:latin typeface="Arial" charset="0"/>
                <a:ea typeface="Times New Roman" pitchFamily="18" charset="0"/>
                <a:cs typeface="Comic Sans MS" pitchFamily="66" charset="0"/>
              </a:rPr>
              <a:t>           I will keep these factors the same:</a:t>
            </a:r>
          </a:p>
          <a:p>
            <a:pPr eaLnBrk="1" hangingPunct="1">
              <a:buFont typeface="Arial" charset="0"/>
              <a:buNone/>
            </a:pPr>
            <a:endParaRPr lang="en-US" dirty="0" smtClean="0">
              <a:ea typeface="Times New Roman" pitchFamily="18" charset="0"/>
              <a:cs typeface="Comic Sans MS" pitchFamily="66" charset="0"/>
            </a:endParaRPr>
          </a:p>
        </p:txBody>
      </p:sp>
      <p:pic>
        <p:nvPicPr>
          <p:cNvPr id="16390" name="Picture 6" descr="C:\Users\cathy.holmes\AppData\Local\Microsoft\Windows\Temporary Internet Files\Content.IE5\Z5IEH8GP\MC900037020[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76400" y="2784804"/>
            <a:ext cx="5268920" cy="38445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04042856"/>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pPr eaLnBrk="1" hangingPunct="1"/>
            <a:r>
              <a:rPr lang="en-US" smtClean="0"/>
              <a:t>Control</a:t>
            </a:r>
          </a:p>
        </p:txBody>
      </p:sp>
      <p:sp>
        <p:nvSpPr>
          <p:cNvPr id="15363" name="Content Placeholder 2"/>
          <p:cNvSpPr>
            <a:spLocks noGrp="1"/>
          </p:cNvSpPr>
          <p:nvPr>
            <p:ph idx="1"/>
          </p:nvPr>
        </p:nvSpPr>
        <p:spPr>
          <a:xfrm>
            <a:off x="685800" y="2057400"/>
            <a:ext cx="8991600" cy="3352800"/>
          </a:xfrm>
        </p:spPr>
        <p:txBody>
          <a:bodyPr rtlCol="0">
            <a:normAutofit lnSpcReduction="10000"/>
          </a:bodyPr>
          <a:lstStyle/>
          <a:p>
            <a:pPr eaLnBrk="1" fontAlgn="auto" hangingPunct="1">
              <a:spcAft>
                <a:spcPts val="0"/>
              </a:spcAft>
              <a:buFont typeface="Arial" charset="0"/>
              <a:buNone/>
              <a:defRPr/>
            </a:pPr>
            <a:r>
              <a:rPr lang="en-US" dirty="0" smtClean="0">
                <a:solidFill>
                  <a:srgbClr val="000000"/>
                </a:solidFill>
                <a:latin typeface="Arial" charset="0"/>
                <a:ea typeface="Times New Roman" pitchFamily="18" charset="0"/>
                <a:cs typeface="Comic Sans MS" pitchFamily="66" charset="0"/>
              </a:rPr>
              <a:t>I will keep these factors the same:</a:t>
            </a:r>
          </a:p>
          <a:p>
            <a:pPr lvl="2" eaLnBrk="1" fontAlgn="auto" hangingPunct="1">
              <a:spcAft>
                <a:spcPts val="0"/>
              </a:spcAft>
              <a:buFont typeface="Arial" pitchFamily="34" charset="0"/>
              <a:buChar char="•"/>
              <a:defRPr/>
            </a:pPr>
            <a:r>
              <a:rPr lang="en-US" sz="3200" dirty="0" smtClean="0">
                <a:solidFill>
                  <a:srgbClr val="000000"/>
                </a:solidFill>
                <a:latin typeface="Arial" charset="0"/>
                <a:ea typeface="Times New Roman" pitchFamily="18" charset="0"/>
                <a:cs typeface="Comic Sans MS" pitchFamily="66" charset="0"/>
              </a:rPr>
              <a:t>Weight of pendulum</a:t>
            </a:r>
          </a:p>
          <a:p>
            <a:pPr lvl="2" eaLnBrk="1" fontAlgn="auto" hangingPunct="1">
              <a:spcAft>
                <a:spcPts val="0"/>
              </a:spcAft>
              <a:buFont typeface="Arial" pitchFamily="34" charset="0"/>
              <a:buChar char="•"/>
              <a:defRPr/>
            </a:pPr>
            <a:r>
              <a:rPr lang="en-US" sz="3200" dirty="0" smtClean="0">
                <a:solidFill>
                  <a:srgbClr val="000000"/>
                </a:solidFill>
                <a:latin typeface="Arial" charset="0"/>
                <a:ea typeface="Times New Roman" pitchFamily="18" charset="0"/>
                <a:cs typeface="Comic Sans MS" pitchFamily="66" charset="0"/>
              </a:rPr>
              <a:t>Type of string</a:t>
            </a:r>
          </a:p>
          <a:p>
            <a:pPr lvl="2" eaLnBrk="1" fontAlgn="auto" hangingPunct="1">
              <a:spcAft>
                <a:spcPts val="0"/>
              </a:spcAft>
              <a:buFont typeface="Arial" pitchFamily="34" charset="0"/>
              <a:buChar char="•"/>
              <a:defRPr/>
            </a:pPr>
            <a:r>
              <a:rPr lang="en-US" sz="3200" dirty="0" smtClean="0">
                <a:solidFill>
                  <a:srgbClr val="000000"/>
                </a:solidFill>
                <a:latin typeface="Arial" charset="0"/>
                <a:ea typeface="Times New Roman" pitchFamily="18" charset="0"/>
                <a:cs typeface="Comic Sans MS" pitchFamily="66" charset="0"/>
              </a:rPr>
              <a:t>Distance pendulum pulled back</a:t>
            </a:r>
          </a:p>
          <a:p>
            <a:pPr lvl="2" eaLnBrk="1" fontAlgn="auto" hangingPunct="1">
              <a:spcAft>
                <a:spcPts val="0"/>
              </a:spcAft>
              <a:buFont typeface="Arial" pitchFamily="34" charset="0"/>
              <a:buChar char="•"/>
              <a:defRPr/>
            </a:pPr>
            <a:r>
              <a:rPr lang="en-US" sz="3200" dirty="0" smtClean="0">
                <a:solidFill>
                  <a:srgbClr val="000000"/>
                </a:solidFill>
                <a:latin typeface="Arial" charset="0"/>
                <a:ea typeface="Times New Roman" pitchFamily="18" charset="0"/>
                <a:cs typeface="Comic Sans MS" pitchFamily="66" charset="0"/>
              </a:rPr>
              <a:t>Distance between pendulums</a:t>
            </a:r>
          </a:p>
          <a:p>
            <a:pPr lvl="2" eaLnBrk="1" fontAlgn="auto" hangingPunct="1">
              <a:spcAft>
                <a:spcPts val="0"/>
              </a:spcAft>
              <a:buFont typeface="Arial" pitchFamily="34" charset="0"/>
              <a:buChar char="•"/>
              <a:defRPr/>
            </a:pPr>
            <a:r>
              <a:rPr lang="en-US" sz="3200" dirty="0" smtClean="0">
                <a:solidFill>
                  <a:srgbClr val="000000"/>
                </a:solidFill>
                <a:latin typeface="Arial" charset="0"/>
                <a:ea typeface="Times New Roman" pitchFamily="18" charset="0"/>
                <a:cs typeface="Comic Sans MS" pitchFamily="66" charset="0"/>
              </a:rPr>
              <a:t>Type of pendulums</a:t>
            </a:r>
          </a:p>
          <a:p>
            <a:pPr lvl="2" eaLnBrk="1" fontAlgn="auto" hangingPunct="1">
              <a:spcAft>
                <a:spcPts val="0"/>
              </a:spcAft>
              <a:buFont typeface="Arial" charset="0"/>
              <a:buNone/>
              <a:defRPr/>
            </a:pPr>
            <a:endParaRPr lang="en-US" dirty="0" smtClean="0">
              <a:solidFill>
                <a:srgbClr val="000000"/>
              </a:solidFill>
              <a:latin typeface="Arial" charset="0"/>
              <a:ea typeface="Times New Roman" pitchFamily="18" charset="0"/>
              <a:cs typeface="Comic Sans MS" pitchFamily="66" charset="0"/>
            </a:endParaRPr>
          </a:p>
          <a:p>
            <a:pPr lvl="2" eaLnBrk="1" fontAlgn="auto" hangingPunct="1">
              <a:spcAft>
                <a:spcPts val="0"/>
              </a:spcAft>
              <a:buFont typeface="Arial" pitchFamily="34" charset="0"/>
              <a:buChar char="•"/>
              <a:defRPr/>
            </a:pPr>
            <a:endParaRPr lang="en-US" dirty="0" smtClean="0">
              <a:ea typeface="Times New Roman" pitchFamily="18" charset="0"/>
              <a:cs typeface="Comic Sans MS" pitchFamily="66" charset="0"/>
            </a:endParaRPr>
          </a:p>
        </p:txBody>
      </p:sp>
    </p:spTree>
    <p:extLst>
      <p:ext uri="{BB962C8B-B14F-4D97-AF65-F5344CB8AC3E}">
        <p14:creationId xmlns:p14="http://schemas.microsoft.com/office/powerpoint/2010/main" val="4123070719"/>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eaLnBrk="1" hangingPunct="1"/>
            <a:r>
              <a:rPr lang="en-US" smtClean="0"/>
              <a:t>Question</a:t>
            </a:r>
          </a:p>
        </p:txBody>
      </p:sp>
      <p:sp>
        <p:nvSpPr>
          <p:cNvPr id="3" name="Content Placeholder 2"/>
          <p:cNvSpPr>
            <a:spLocks noGrp="1"/>
          </p:cNvSpPr>
          <p:nvPr>
            <p:ph idx="1"/>
          </p:nvPr>
        </p:nvSpPr>
        <p:spPr>
          <a:xfrm>
            <a:off x="0" y="1905000"/>
            <a:ext cx="8991600" cy="3352800"/>
          </a:xfrm>
          <a:ln>
            <a:miter lim="800000"/>
            <a:headEnd/>
            <a:tailEnd/>
          </a:ln>
        </p:spPr>
        <p:txBody>
          <a:bodyPr rtlCol="0">
            <a:normAutofit/>
          </a:bodyPr>
          <a:lstStyle/>
          <a:p>
            <a:pPr eaLnBrk="1" fontAlgn="auto" hangingPunct="1">
              <a:spcAft>
                <a:spcPts val="0"/>
              </a:spcAft>
              <a:buFont typeface="Arial" pitchFamily="34" charset="0"/>
              <a:buNone/>
              <a:defRPr/>
            </a:pPr>
            <a:r>
              <a:rPr lang="en-US" dirty="0" smtClean="0"/>
              <a:t>When I change __________________, </a:t>
            </a:r>
          </a:p>
          <a:p>
            <a:pPr lvl="6">
              <a:buFont typeface="Arial" pitchFamily="34" charset="0"/>
              <a:buNone/>
              <a:defRPr/>
            </a:pPr>
            <a:r>
              <a:rPr lang="en-US" sz="3200" dirty="0" smtClean="0"/>
              <a:t> (independent variable)</a:t>
            </a:r>
          </a:p>
          <a:p>
            <a:pPr eaLnBrk="1" fontAlgn="auto" hangingPunct="1">
              <a:spcAft>
                <a:spcPts val="0"/>
              </a:spcAft>
              <a:buFont typeface="Arial" pitchFamily="34" charset="0"/>
              <a:buNone/>
              <a:defRPr/>
            </a:pPr>
            <a:r>
              <a:rPr lang="en-US" dirty="0" smtClean="0"/>
              <a:t> </a:t>
            </a:r>
          </a:p>
          <a:p>
            <a:pPr eaLnBrk="1" fontAlgn="auto" hangingPunct="1">
              <a:spcAft>
                <a:spcPts val="0"/>
              </a:spcAft>
              <a:buFont typeface="Arial" pitchFamily="34" charset="0"/>
              <a:buNone/>
              <a:defRPr/>
            </a:pPr>
            <a:r>
              <a:rPr lang="en-US" dirty="0"/>
              <a:t>what will </a:t>
            </a:r>
            <a:r>
              <a:rPr lang="en-US" dirty="0" smtClean="0"/>
              <a:t>happen to ______________________?</a:t>
            </a:r>
          </a:p>
          <a:p>
            <a:pPr lvl="6">
              <a:buFont typeface="Arial" pitchFamily="34" charset="0"/>
              <a:buNone/>
              <a:defRPr/>
            </a:pPr>
            <a:r>
              <a:rPr lang="en-US" sz="3200" dirty="0" smtClean="0"/>
              <a:t>(dependent variable)</a:t>
            </a:r>
            <a:endParaRPr lang="en-US" sz="3200" dirty="0" smtClean="0">
              <a:solidFill>
                <a:srgbClr val="000000"/>
              </a:solidFill>
              <a:latin typeface="Arial" pitchFamily="34" charset="0"/>
            </a:endParaRPr>
          </a:p>
          <a:p>
            <a:pPr lvl="2" eaLnBrk="1" fontAlgn="auto" hangingPunct="1">
              <a:spcAft>
                <a:spcPts val="0"/>
              </a:spcAft>
              <a:buFont typeface="Arial" pitchFamily="34" charset="0"/>
              <a:buNone/>
              <a:defRPr/>
            </a:pPr>
            <a:endParaRPr lang="en-US" sz="3200" dirty="0" smtClean="0"/>
          </a:p>
        </p:txBody>
      </p:sp>
    </p:spTree>
    <p:extLst>
      <p:ext uri="{BB962C8B-B14F-4D97-AF65-F5344CB8AC3E}">
        <p14:creationId xmlns:p14="http://schemas.microsoft.com/office/powerpoint/2010/main" val="577303802"/>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pPr eaLnBrk="1" hangingPunct="1"/>
            <a:r>
              <a:rPr lang="en-US" smtClean="0"/>
              <a:t>Question</a:t>
            </a:r>
          </a:p>
        </p:txBody>
      </p:sp>
      <p:sp>
        <p:nvSpPr>
          <p:cNvPr id="3" name="Content Placeholder 2"/>
          <p:cNvSpPr>
            <a:spLocks noGrp="1"/>
          </p:cNvSpPr>
          <p:nvPr>
            <p:ph idx="1"/>
          </p:nvPr>
        </p:nvSpPr>
        <p:spPr>
          <a:xfrm>
            <a:off x="152400" y="2057400"/>
            <a:ext cx="8991600" cy="3352800"/>
          </a:xfrm>
          <a:ln>
            <a:miter lim="800000"/>
            <a:headEnd/>
            <a:tailEnd/>
          </a:ln>
        </p:spPr>
        <p:txBody>
          <a:bodyPr rtlCol="0">
            <a:normAutofit/>
          </a:bodyPr>
          <a:lstStyle/>
          <a:p>
            <a:pPr eaLnBrk="1" fontAlgn="auto" hangingPunct="1">
              <a:spcAft>
                <a:spcPts val="0"/>
              </a:spcAft>
              <a:buFont typeface="Arial" pitchFamily="34" charset="0"/>
              <a:buNone/>
              <a:defRPr/>
            </a:pPr>
            <a:r>
              <a:rPr lang="en-US" dirty="0" smtClean="0"/>
              <a:t>When I change </a:t>
            </a:r>
            <a:r>
              <a:rPr lang="en-US" u="sng" dirty="0" smtClean="0">
                <a:solidFill>
                  <a:srgbClr val="00B050"/>
                </a:solidFill>
              </a:rPr>
              <a:t>the length of the string</a:t>
            </a:r>
            <a:r>
              <a:rPr lang="en-US" dirty="0" smtClean="0"/>
              <a:t>, </a:t>
            </a:r>
          </a:p>
          <a:p>
            <a:pPr lvl="6">
              <a:buFont typeface="Arial" pitchFamily="34" charset="0"/>
              <a:buNone/>
              <a:defRPr/>
            </a:pPr>
            <a:r>
              <a:rPr lang="en-US" sz="3200" dirty="0" smtClean="0"/>
              <a:t> (independent variable)</a:t>
            </a:r>
          </a:p>
          <a:p>
            <a:pPr eaLnBrk="1" fontAlgn="auto" hangingPunct="1">
              <a:spcAft>
                <a:spcPts val="0"/>
              </a:spcAft>
              <a:buFont typeface="Arial" pitchFamily="34" charset="0"/>
              <a:buNone/>
              <a:defRPr/>
            </a:pPr>
            <a:r>
              <a:rPr lang="en-US" dirty="0" smtClean="0"/>
              <a:t> </a:t>
            </a:r>
          </a:p>
          <a:p>
            <a:pPr eaLnBrk="1" fontAlgn="auto" hangingPunct="1">
              <a:spcAft>
                <a:spcPts val="0"/>
              </a:spcAft>
              <a:buFont typeface="Arial" pitchFamily="34" charset="0"/>
              <a:buNone/>
              <a:defRPr/>
            </a:pPr>
            <a:r>
              <a:rPr lang="en-US" dirty="0" smtClean="0"/>
              <a:t> </a:t>
            </a:r>
            <a:r>
              <a:rPr lang="en-US" dirty="0"/>
              <a:t>what will </a:t>
            </a:r>
            <a:r>
              <a:rPr lang="en-US" dirty="0" smtClean="0"/>
              <a:t>happen to </a:t>
            </a:r>
            <a:r>
              <a:rPr lang="en-US" u="sng" dirty="0" smtClean="0">
                <a:solidFill>
                  <a:srgbClr val="00B050"/>
                </a:solidFill>
              </a:rPr>
              <a:t>the period of the swing</a:t>
            </a:r>
            <a:r>
              <a:rPr lang="en-US" dirty="0" smtClean="0"/>
              <a:t>?</a:t>
            </a:r>
          </a:p>
          <a:p>
            <a:pPr lvl="6">
              <a:buFont typeface="Arial" pitchFamily="34" charset="0"/>
              <a:buNone/>
              <a:defRPr/>
            </a:pPr>
            <a:r>
              <a:rPr lang="en-US" sz="3200" dirty="0" smtClean="0"/>
              <a:t>(dependent variable)</a:t>
            </a:r>
            <a:endParaRPr lang="en-US" sz="3200" dirty="0" smtClean="0">
              <a:solidFill>
                <a:srgbClr val="000000"/>
              </a:solidFill>
              <a:latin typeface="Arial" pitchFamily="34" charset="0"/>
            </a:endParaRPr>
          </a:p>
          <a:p>
            <a:pPr lvl="2" eaLnBrk="1" fontAlgn="auto" hangingPunct="1">
              <a:spcAft>
                <a:spcPts val="0"/>
              </a:spcAft>
              <a:buFont typeface="Arial" pitchFamily="34" charset="0"/>
              <a:buNone/>
              <a:defRPr/>
            </a:pPr>
            <a:endParaRPr lang="en-US" sz="3200" dirty="0" smtClean="0"/>
          </a:p>
        </p:txBody>
      </p:sp>
    </p:spTree>
    <p:extLst>
      <p:ext uri="{BB962C8B-B14F-4D97-AF65-F5344CB8AC3E}">
        <p14:creationId xmlns:p14="http://schemas.microsoft.com/office/powerpoint/2010/main" val="2500664015"/>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pPr eaLnBrk="1" hangingPunct="1"/>
            <a:r>
              <a:rPr lang="en-US" smtClean="0"/>
              <a:t>Hypothesis</a:t>
            </a:r>
          </a:p>
        </p:txBody>
      </p:sp>
      <p:sp>
        <p:nvSpPr>
          <p:cNvPr id="18435" name="Content Placeholder 2"/>
          <p:cNvSpPr>
            <a:spLocks noGrp="1"/>
          </p:cNvSpPr>
          <p:nvPr>
            <p:ph idx="1"/>
          </p:nvPr>
        </p:nvSpPr>
        <p:spPr>
          <a:xfrm>
            <a:off x="457200" y="1600200"/>
            <a:ext cx="8229600" cy="1600200"/>
          </a:xfrm>
        </p:spPr>
        <p:txBody>
          <a:bodyPr rtlCol="0">
            <a:normAutofit lnSpcReduction="10000"/>
          </a:bodyPr>
          <a:lstStyle/>
          <a:p>
            <a:pPr eaLnBrk="1" fontAlgn="auto" hangingPunct="1">
              <a:spcAft>
                <a:spcPts val="0"/>
              </a:spcAft>
              <a:buFont typeface="Arial" charset="0"/>
              <a:buNone/>
              <a:defRPr/>
            </a:pPr>
            <a:endParaRPr lang="en-US" smtClean="0"/>
          </a:p>
          <a:p>
            <a:pPr eaLnBrk="1" fontAlgn="auto" hangingPunct="1">
              <a:spcAft>
                <a:spcPts val="0"/>
              </a:spcAft>
              <a:buFont typeface="Arial" charset="0"/>
              <a:buNone/>
              <a:defRPr/>
            </a:pPr>
            <a:r>
              <a:rPr lang="en-US" smtClean="0"/>
              <a:t>If _______________________ then _________________________.</a:t>
            </a:r>
          </a:p>
          <a:p>
            <a:pPr lvl="2" eaLnBrk="1" fontAlgn="auto" hangingPunct="1">
              <a:spcAft>
                <a:spcPts val="0"/>
              </a:spcAft>
              <a:buFont typeface="Arial" charset="0"/>
              <a:buNone/>
              <a:defRPr/>
            </a:pPr>
            <a:endParaRPr lang="en-US" smtClean="0"/>
          </a:p>
          <a:p>
            <a:pPr lvl="2" eaLnBrk="1" fontAlgn="auto" hangingPunct="1">
              <a:spcAft>
                <a:spcPts val="0"/>
              </a:spcAft>
              <a:buFont typeface="Arial" charset="0"/>
              <a:buNone/>
              <a:defRPr/>
            </a:pPr>
            <a:endParaRPr lang="en-US" smtClean="0"/>
          </a:p>
        </p:txBody>
      </p:sp>
      <p:cxnSp>
        <p:nvCxnSpPr>
          <p:cNvPr id="5" name="Straight Connector 4"/>
          <p:cNvCxnSpPr/>
          <p:nvPr/>
        </p:nvCxnSpPr>
        <p:spPr>
          <a:xfrm rot="5400000">
            <a:off x="419101" y="4686300"/>
            <a:ext cx="1600200" cy="3175"/>
          </a:xfrm>
          <a:prstGeom prst="line">
            <a:avLst/>
          </a:prstGeom>
          <a:ln w="19050" cap="flat" cmpd="sng" algn="ctr">
            <a:solidFill>
              <a:schemeClr val="tx2"/>
            </a:solidFill>
            <a:prstDash val="solid"/>
            <a:round/>
            <a:headEnd type="none" w="med" len="med"/>
            <a:tailEnd w="med" len="med"/>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1219200" y="5486400"/>
            <a:ext cx="1752600" cy="1588"/>
          </a:xfrm>
          <a:prstGeom prst="line">
            <a:avLst/>
          </a:prstGeom>
          <a:ln w="19050" cap="flat" cmpd="sng" algn="ctr">
            <a:solidFill>
              <a:schemeClr val="tx2"/>
            </a:solidFill>
            <a:prstDash val="solid"/>
            <a:round/>
            <a:headEnd type="none" w="med" len="med"/>
            <a:tailEnd w="med" len="med"/>
          </a:ln>
        </p:spPr>
        <p:style>
          <a:lnRef idx="1">
            <a:schemeClr val="accent1"/>
          </a:lnRef>
          <a:fillRef idx="0">
            <a:schemeClr val="accent1"/>
          </a:fillRef>
          <a:effectRef idx="0">
            <a:schemeClr val="accent1"/>
          </a:effectRef>
          <a:fontRef idx="minor">
            <a:schemeClr val="tx1"/>
          </a:fontRef>
        </p:style>
      </p:cxnSp>
      <p:sp>
        <p:nvSpPr>
          <p:cNvPr id="15366" name="TextBox 7"/>
          <p:cNvSpPr txBox="1">
            <a:spLocks noChangeArrowheads="1"/>
          </p:cNvSpPr>
          <p:nvPr/>
        </p:nvSpPr>
        <p:spPr bwMode="auto">
          <a:xfrm>
            <a:off x="1828800" y="5562600"/>
            <a:ext cx="7620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cs typeface="Times New Roman" pitchFamily="18" charset="0"/>
              </a:defRPr>
            </a:lvl1pPr>
            <a:lvl2pPr marL="742950" indent="-285750">
              <a:defRPr>
                <a:solidFill>
                  <a:schemeClr val="tx1"/>
                </a:solidFill>
                <a:latin typeface="Arial" charset="0"/>
                <a:cs typeface="Times New Roman" pitchFamily="18" charset="0"/>
              </a:defRPr>
            </a:lvl2pPr>
            <a:lvl3pPr marL="1143000" indent="-228600">
              <a:defRPr>
                <a:solidFill>
                  <a:schemeClr val="tx1"/>
                </a:solidFill>
                <a:latin typeface="Arial" charset="0"/>
                <a:cs typeface="Times New Roman" pitchFamily="18" charset="0"/>
              </a:defRPr>
            </a:lvl3pPr>
            <a:lvl4pPr marL="1600200" indent="-228600">
              <a:defRPr>
                <a:solidFill>
                  <a:schemeClr val="tx1"/>
                </a:solidFill>
                <a:latin typeface="Arial" charset="0"/>
                <a:cs typeface="Times New Roman" pitchFamily="18" charset="0"/>
              </a:defRPr>
            </a:lvl4pPr>
            <a:lvl5pPr marL="2057400" indent="-228600">
              <a:defRPr>
                <a:solidFill>
                  <a:schemeClr val="tx1"/>
                </a:solidFill>
                <a:latin typeface="Arial" charset="0"/>
                <a:cs typeface="Times New Roman" pitchFamily="18" charset="0"/>
              </a:defRPr>
            </a:lvl5pPr>
            <a:lvl6pPr marL="2514600" indent="-228600" eaLnBrk="0" fontAlgn="base" hangingPunct="0">
              <a:spcBef>
                <a:spcPct val="0"/>
              </a:spcBef>
              <a:spcAft>
                <a:spcPct val="0"/>
              </a:spcAft>
              <a:defRPr>
                <a:solidFill>
                  <a:schemeClr val="tx1"/>
                </a:solidFill>
                <a:latin typeface="Arial" charset="0"/>
                <a:cs typeface="Times New Roman" pitchFamily="18" charset="0"/>
              </a:defRPr>
            </a:lvl6pPr>
            <a:lvl7pPr marL="2971800" indent="-228600" eaLnBrk="0" fontAlgn="base" hangingPunct="0">
              <a:spcBef>
                <a:spcPct val="0"/>
              </a:spcBef>
              <a:spcAft>
                <a:spcPct val="0"/>
              </a:spcAft>
              <a:defRPr>
                <a:solidFill>
                  <a:schemeClr val="tx1"/>
                </a:solidFill>
                <a:latin typeface="Arial" charset="0"/>
                <a:cs typeface="Times New Roman" pitchFamily="18" charset="0"/>
              </a:defRPr>
            </a:lvl7pPr>
            <a:lvl8pPr marL="3429000" indent="-228600" eaLnBrk="0" fontAlgn="base" hangingPunct="0">
              <a:spcBef>
                <a:spcPct val="0"/>
              </a:spcBef>
              <a:spcAft>
                <a:spcPct val="0"/>
              </a:spcAft>
              <a:defRPr>
                <a:solidFill>
                  <a:schemeClr val="tx1"/>
                </a:solidFill>
                <a:latin typeface="Arial" charset="0"/>
                <a:cs typeface="Times New Roman" pitchFamily="18" charset="0"/>
              </a:defRPr>
            </a:lvl8pPr>
            <a:lvl9pPr marL="3886200" indent="-228600" eaLnBrk="0" fontAlgn="base" hangingPunct="0">
              <a:spcBef>
                <a:spcPct val="0"/>
              </a:spcBef>
              <a:spcAft>
                <a:spcPct val="0"/>
              </a:spcAft>
              <a:defRPr>
                <a:solidFill>
                  <a:schemeClr val="tx1"/>
                </a:solidFill>
                <a:latin typeface="Arial" charset="0"/>
                <a:cs typeface="Times New Roman" pitchFamily="18" charset="0"/>
              </a:defRPr>
            </a:lvl9pPr>
          </a:lstStyle>
          <a:p>
            <a:r>
              <a:rPr lang="en-US" sz="2000" b="1" dirty="0">
                <a:latin typeface="Calibri" pitchFamily="34" charset="0"/>
              </a:rPr>
              <a:t>IV</a:t>
            </a:r>
          </a:p>
        </p:txBody>
      </p:sp>
      <p:sp>
        <p:nvSpPr>
          <p:cNvPr id="15367" name="TextBox 8"/>
          <p:cNvSpPr txBox="1">
            <a:spLocks noChangeArrowheads="1"/>
          </p:cNvSpPr>
          <p:nvPr/>
        </p:nvSpPr>
        <p:spPr bwMode="auto">
          <a:xfrm>
            <a:off x="381000" y="4419600"/>
            <a:ext cx="6858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cs typeface="Times New Roman" pitchFamily="18" charset="0"/>
              </a:defRPr>
            </a:lvl1pPr>
            <a:lvl2pPr marL="742950" indent="-285750">
              <a:defRPr>
                <a:solidFill>
                  <a:schemeClr val="tx1"/>
                </a:solidFill>
                <a:latin typeface="Arial" charset="0"/>
                <a:cs typeface="Times New Roman" pitchFamily="18" charset="0"/>
              </a:defRPr>
            </a:lvl2pPr>
            <a:lvl3pPr marL="1143000" indent="-228600">
              <a:defRPr>
                <a:solidFill>
                  <a:schemeClr val="tx1"/>
                </a:solidFill>
                <a:latin typeface="Arial" charset="0"/>
                <a:cs typeface="Times New Roman" pitchFamily="18" charset="0"/>
              </a:defRPr>
            </a:lvl3pPr>
            <a:lvl4pPr marL="1600200" indent="-228600">
              <a:defRPr>
                <a:solidFill>
                  <a:schemeClr val="tx1"/>
                </a:solidFill>
                <a:latin typeface="Arial" charset="0"/>
                <a:cs typeface="Times New Roman" pitchFamily="18" charset="0"/>
              </a:defRPr>
            </a:lvl4pPr>
            <a:lvl5pPr marL="2057400" indent="-228600">
              <a:defRPr>
                <a:solidFill>
                  <a:schemeClr val="tx1"/>
                </a:solidFill>
                <a:latin typeface="Arial" charset="0"/>
                <a:cs typeface="Times New Roman" pitchFamily="18" charset="0"/>
              </a:defRPr>
            </a:lvl5pPr>
            <a:lvl6pPr marL="2514600" indent="-228600" eaLnBrk="0" fontAlgn="base" hangingPunct="0">
              <a:spcBef>
                <a:spcPct val="0"/>
              </a:spcBef>
              <a:spcAft>
                <a:spcPct val="0"/>
              </a:spcAft>
              <a:defRPr>
                <a:solidFill>
                  <a:schemeClr val="tx1"/>
                </a:solidFill>
                <a:latin typeface="Arial" charset="0"/>
                <a:cs typeface="Times New Roman" pitchFamily="18" charset="0"/>
              </a:defRPr>
            </a:lvl6pPr>
            <a:lvl7pPr marL="2971800" indent="-228600" eaLnBrk="0" fontAlgn="base" hangingPunct="0">
              <a:spcBef>
                <a:spcPct val="0"/>
              </a:spcBef>
              <a:spcAft>
                <a:spcPct val="0"/>
              </a:spcAft>
              <a:defRPr>
                <a:solidFill>
                  <a:schemeClr val="tx1"/>
                </a:solidFill>
                <a:latin typeface="Arial" charset="0"/>
                <a:cs typeface="Times New Roman" pitchFamily="18" charset="0"/>
              </a:defRPr>
            </a:lvl7pPr>
            <a:lvl8pPr marL="3429000" indent="-228600" eaLnBrk="0" fontAlgn="base" hangingPunct="0">
              <a:spcBef>
                <a:spcPct val="0"/>
              </a:spcBef>
              <a:spcAft>
                <a:spcPct val="0"/>
              </a:spcAft>
              <a:defRPr>
                <a:solidFill>
                  <a:schemeClr val="tx1"/>
                </a:solidFill>
                <a:latin typeface="Arial" charset="0"/>
                <a:cs typeface="Times New Roman" pitchFamily="18" charset="0"/>
              </a:defRPr>
            </a:lvl8pPr>
            <a:lvl9pPr marL="3886200" indent="-228600" eaLnBrk="0" fontAlgn="base" hangingPunct="0">
              <a:spcBef>
                <a:spcPct val="0"/>
              </a:spcBef>
              <a:spcAft>
                <a:spcPct val="0"/>
              </a:spcAft>
              <a:defRPr>
                <a:solidFill>
                  <a:schemeClr val="tx1"/>
                </a:solidFill>
                <a:latin typeface="Arial" charset="0"/>
                <a:cs typeface="Times New Roman" pitchFamily="18" charset="0"/>
              </a:defRPr>
            </a:lvl9pPr>
          </a:lstStyle>
          <a:p>
            <a:r>
              <a:rPr lang="en-US" sz="2000" b="1" dirty="0">
                <a:latin typeface="Calibri" pitchFamily="34" charset="0"/>
              </a:rPr>
              <a:t>DV</a:t>
            </a:r>
          </a:p>
        </p:txBody>
      </p:sp>
      <p:cxnSp>
        <p:nvCxnSpPr>
          <p:cNvPr id="11" name="Straight Arrow Connector 10"/>
          <p:cNvCxnSpPr/>
          <p:nvPr/>
        </p:nvCxnSpPr>
        <p:spPr>
          <a:xfrm flipV="1">
            <a:off x="1295400" y="4191000"/>
            <a:ext cx="1371600" cy="1219200"/>
          </a:xfrm>
          <a:prstGeom prst="straightConnector1">
            <a:avLst/>
          </a:prstGeom>
          <a:ln w="19050" cap="flat" cmpd="sng" algn="ctr">
            <a:solidFill>
              <a:schemeClr val="tx2"/>
            </a:solidFill>
            <a:prstDash val="solid"/>
            <a:round/>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15369" name="TextBox 15"/>
          <p:cNvSpPr txBox="1">
            <a:spLocks noChangeArrowheads="1"/>
          </p:cNvSpPr>
          <p:nvPr/>
        </p:nvSpPr>
        <p:spPr bwMode="auto">
          <a:xfrm>
            <a:off x="6019800" y="4038600"/>
            <a:ext cx="5334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cs typeface="Times New Roman" pitchFamily="18" charset="0"/>
              </a:defRPr>
            </a:lvl1pPr>
            <a:lvl2pPr marL="742950" indent="-285750">
              <a:defRPr>
                <a:solidFill>
                  <a:schemeClr val="tx1"/>
                </a:solidFill>
                <a:latin typeface="Arial" charset="0"/>
                <a:cs typeface="Times New Roman" pitchFamily="18" charset="0"/>
              </a:defRPr>
            </a:lvl2pPr>
            <a:lvl3pPr marL="1143000" indent="-228600">
              <a:defRPr>
                <a:solidFill>
                  <a:schemeClr val="tx1"/>
                </a:solidFill>
                <a:latin typeface="Arial" charset="0"/>
                <a:cs typeface="Times New Roman" pitchFamily="18" charset="0"/>
              </a:defRPr>
            </a:lvl3pPr>
            <a:lvl4pPr marL="1600200" indent="-228600">
              <a:defRPr>
                <a:solidFill>
                  <a:schemeClr val="tx1"/>
                </a:solidFill>
                <a:latin typeface="Arial" charset="0"/>
                <a:cs typeface="Times New Roman" pitchFamily="18" charset="0"/>
              </a:defRPr>
            </a:lvl4pPr>
            <a:lvl5pPr marL="2057400" indent="-228600">
              <a:defRPr>
                <a:solidFill>
                  <a:schemeClr val="tx1"/>
                </a:solidFill>
                <a:latin typeface="Arial" charset="0"/>
                <a:cs typeface="Times New Roman" pitchFamily="18" charset="0"/>
              </a:defRPr>
            </a:lvl5pPr>
            <a:lvl6pPr marL="2514600" indent="-228600" eaLnBrk="0" fontAlgn="base" hangingPunct="0">
              <a:spcBef>
                <a:spcPct val="0"/>
              </a:spcBef>
              <a:spcAft>
                <a:spcPct val="0"/>
              </a:spcAft>
              <a:defRPr>
                <a:solidFill>
                  <a:schemeClr val="tx1"/>
                </a:solidFill>
                <a:latin typeface="Arial" charset="0"/>
                <a:cs typeface="Times New Roman" pitchFamily="18" charset="0"/>
              </a:defRPr>
            </a:lvl6pPr>
            <a:lvl7pPr marL="2971800" indent="-228600" eaLnBrk="0" fontAlgn="base" hangingPunct="0">
              <a:spcBef>
                <a:spcPct val="0"/>
              </a:spcBef>
              <a:spcAft>
                <a:spcPct val="0"/>
              </a:spcAft>
              <a:defRPr>
                <a:solidFill>
                  <a:schemeClr val="tx1"/>
                </a:solidFill>
                <a:latin typeface="Arial" charset="0"/>
                <a:cs typeface="Times New Roman" pitchFamily="18" charset="0"/>
              </a:defRPr>
            </a:lvl7pPr>
            <a:lvl8pPr marL="3429000" indent="-228600" eaLnBrk="0" fontAlgn="base" hangingPunct="0">
              <a:spcBef>
                <a:spcPct val="0"/>
              </a:spcBef>
              <a:spcAft>
                <a:spcPct val="0"/>
              </a:spcAft>
              <a:defRPr>
                <a:solidFill>
                  <a:schemeClr val="tx1"/>
                </a:solidFill>
                <a:latin typeface="Arial" charset="0"/>
                <a:cs typeface="Times New Roman" pitchFamily="18" charset="0"/>
              </a:defRPr>
            </a:lvl8pPr>
            <a:lvl9pPr marL="3886200" indent="-228600" eaLnBrk="0" fontAlgn="base" hangingPunct="0">
              <a:spcBef>
                <a:spcPct val="0"/>
              </a:spcBef>
              <a:spcAft>
                <a:spcPct val="0"/>
              </a:spcAft>
              <a:defRPr>
                <a:solidFill>
                  <a:schemeClr val="tx1"/>
                </a:solidFill>
                <a:latin typeface="Arial" charset="0"/>
                <a:cs typeface="Times New Roman" pitchFamily="18" charset="0"/>
              </a:defRPr>
            </a:lvl9pPr>
          </a:lstStyle>
          <a:p>
            <a:r>
              <a:rPr lang="en-US" sz="2000" b="1" dirty="0">
                <a:latin typeface="Calibri" pitchFamily="34" charset="0"/>
              </a:rPr>
              <a:t>DV</a:t>
            </a:r>
          </a:p>
        </p:txBody>
      </p:sp>
      <p:sp>
        <p:nvSpPr>
          <p:cNvPr id="15370" name="TextBox 16"/>
          <p:cNvSpPr txBox="1">
            <a:spLocks noChangeArrowheads="1"/>
          </p:cNvSpPr>
          <p:nvPr/>
        </p:nvSpPr>
        <p:spPr bwMode="auto">
          <a:xfrm>
            <a:off x="3581400" y="4343400"/>
            <a:ext cx="5334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cs typeface="Times New Roman" pitchFamily="18" charset="0"/>
              </a:defRPr>
            </a:lvl1pPr>
            <a:lvl2pPr marL="742950" indent="-285750">
              <a:defRPr>
                <a:solidFill>
                  <a:schemeClr val="tx1"/>
                </a:solidFill>
                <a:latin typeface="Arial" charset="0"/>
                <a:cs typeface="Times New Roman" pitchFamily="18" charset="0"/>
              </a:defRPr>
            </a:lvl2pPr>
            <a:lvl3pPr marL="1143000" indent="-228600">
              <a:defRPr>
                <a:solidFill>
                  <a:schemeClr val="tx1"/>
                </a:solidFill>
                <a:latin typeface="Arial" charset="0"/>
                <a:cs typeface="Times New Roman" pitchFamily="18" charset="0"/>
              </a:defRPr>
            </a:lvl3pPr>
            <a:lvl4pPr marL="1600200" indent="-228600">
              <a:defRPr>
                <a:solidFill>
                  <a:schemeClr val="tx1"/>
                </a:solidFill>
                <a:latin typeface="Arial" charset="0"/>
                <a:cs typeface="Times New Roman" pitchFamily="18" charset="0"/>
              </a:defRPr>
            </a:lvl4pPr>
            <a:lvl5pPr marL="2057400" indent="-228600">
              <a:defRPr>
                <a:solidFill>
                  <a:schemeClr val="tx1"/>
                </a:solidFill>
                <a:latin typeface="Arial" charset="0"/>
                <a:cs typeface="Times New Roman" pitchFamily="18" charset="0"/>
              </a:defRPr>
            </a:lvl5pPr>
            <a:lvl6pPr marL="2514600" indent="-228600" eaLnBrk="0" fontAlgn="base" hangingPunct="0">
              <a:spcBef>
                <a:spcPct val="0"/>
              </a:spcBef>
              <a:spcAft>
                <a:spcPct val="0"/>
              </a:spcAft>
              <a:defRPr>
                <a:solidFill>
                  <a:schemeClr val="tx1"/>
                </a:solidFill>
                <a:latin typeface="Arial" charset="0"/>
                <a:cs typeface="Times New Roman" pitchFamily="18" charset="0"/>
              </a:defRPr>
            </a:lvl6pPr>
            <a:lvl7pPr marL="2971800" indent="-228600" eaLnBrk="0" fontAlgn="base" hangingPunct="0">
              <a:spcBef>
                <a:spcPct val="0"/>
              </a:spcBef>
              <a:spcAft>
                <a:spcPct val="0"/>
              </a:spcAft>
              <a:defRPr>
                <a:solidFill>
                  <a:schemeClr val="tx1"/>
                </a:solidFill>
                <a:latin typeface="Arial" charset="0"/>
                <a:cs typeface="Times New Roman" pitchFamily="18" charset="0"/>
              </a:defRPr>
            </a:lvl7pPr>
            <a:lvl8pPr marL="3429000" indent="-228600" eaLnBrk="0" fontAlgn="base" hangingPunct="0">
              <a:spcBef>
                <a:spcPct val="0"/>
              </a:spcBef>
              <a:spcAft>
                <a:spcPct val="0"/>
              </a:spcAft>
              <a:defRPr>
                <a:solidFill>
                  <a:schemeClr val="tx1"/>
                </a:solidFill>
                <a:latin typeface="Arial" charset="0"/>
                <a:cs typeface="Times New Roman" pitchFamily="18" charset="0"/>
              </a:defRPr>
            </a:lvl8pPr>
            <a:lvl9pPr marL="3886200" indent="-228600" eaLnBrk="0" fontAlgn="base" hangingPunct="0">
              <a:spcBef>
                <a:spcPct val="0"/>
              </a:spcBef>
              <a:spcAft>
                <a:spcPct val="0"/>
              </a:spcAft>
              <a:defRPr>
                <a:solidFill>
                  <a:schemeClr val="tx1"/>
                </a:solidFill>
                <a:latin typeface="Arial" charset="0"/>
                <a:cs typeface="Times New Roman" pitchFamily="18" charset="0"/>
              </a:defRPr>
            </a:lvl9pPr>
          </a:lstStyle>
          <a:p>
            <a:r>
              <a:rPr lang="en-US" sz="2000" b="1" dirty="0">
                <a:latin typeface="Calibri" pitchFamily="34" charset="0"/>
              </a:rPr>
              <a:t>DV</a:t>
            </a:r>
          </a:p>
        </p:txBody>
      </p:sp>
      <p:cxnSp>
        <p:nvCxnSpPr>
          <p:cNvPr id="18" name="Straight Connector 17"/>
          <p:cNvCxnSpPr/>
          <p:nvPr/>
        </p:nvCxnSpPr>
        <p:spPr>
          <a:xfrm rot="5400000">
            <a:off x="5753894" y="4685506"/>
            <a:ext cx="1600200" cy="1588"/>
          </a:xfrm>
          <a:prstGeom prst="line">
            <a:avLst/>
          </a:prstGeom>
          <a:ln w="19050" cap="flat" cmpd="sng" algn="ctr">
            <a:solidFill>
              <a:schemeClr val="tx2"/>
            </a:solidFill>
            <a:prstDash val="solid"/>
            <a:round/>
            <a:headEnd type="none" w="med" len="med"/>
            <a:tailEnd w="med" len="med"/>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rot="5400000">
            <a:off x="3239294" y="4685506"/>
            <a:ext cx="1600200" cy="1588"/>
          </a:xfrm>
          <a:prstGeom prst="line">
            <a:avLst/>
          </a:prstGeom>
          <a:ln w="19050" cap="flat" cmpd="sng" algn="ctr">
            <a:solidFill>
              <a:schemeClr val="tx2"/>
            </a:solidFill>
            <a:prstDash val="solid"/>
            <a:round/>
            <a:headEnd type="none" w="med" len="med"/>
            <a:tailEnd w="med" len="med"/>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6553200" y="5486400"/>
            <a:ext cx="1752600" cy="1588"/>
          </a:xfrm>
          <a:prstGeom prst="line">
            <a:avLst/>
          </a:prstGeom>
          <a:ln w="19050" cap="flat" cmpd="sng" algn="ctr">
            <a:solidFill>
              <a:schemeClr val="tx2"/>
            </a:solidFill>
            <a:prstDash val="solid"/>
            <a:round/>
            <a:headEnd type="none" w="med" len="med"/>
            <a:tailEnd w="med" len="med"/>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4038600" y="5486400"/>
            <a:ext cx="1752600" cy="1588"/>
          </a:xfrm>
          <a:prstGeom prst="line">
            <a:avLst/>
          </a:prstGeom>
          <a:ln w="19050" cap="flat" cmpd="sng" algn="ctr">
            <a:solidFill>
              <a:schemeClr val="tx2"/>
            </a:solidFill>
            <a:prstDash val="solid"/>
            <a:round/>
            <a:headEnd type="none" w="med" len="med"/>
            <a:tailEnd w="med" len="med"/>
          </a:ln>
        </p:spPr>
        <p:style>
          <a:lnRef idx="1">
            <a:schemeClr val="accent1"/>
          </a:lnRef>
          <a:fillRef idx="0">
            <a:schemeClr val="accent1"/>
          </a:fillRef>
          <a:effectRef idx="0">
            <a:schemeClr val="accent1"/>
          </a:effectRef>
          <a:fontRef idx="minor">
            <a:schemeClr val="tx1"/>
          </a:fontRef>
        </p:style>
      </p:cxnSp>
      <p:sp>
        <p:nvSpPr>
          <p:cNvPr id="15375" name="TextBox 21"/>
          <p:cNvSpPr txBox="1">
            <a:spLocks noChangeArrowheads="1"/>
          </p:cNvSpPr>
          <p:nvPr/>
        </p:nvSpPr>
        <p:spPr bwMode="auto">
          <a:xfrm>
            <a:off x="7162800" y="5562600"/>
            <a:ext cx="6096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cs typeface="Times New Roman" pitchFamily="18" charset="0"/>
              </a:defRPr>
            </a:lvl1pPr>
            <a:lvl2pPr marL="742950" indent="-285750">
              <a:defRPr>
                <a:solidFill>
                  <a:schemeClr val="tx1"/>
                </a:solidFill>
                <a:latin typeface="Arial" charset="0"/>
                <a:cs typeface="Times New Roman" pitchFamily="18" charset="0"/>
              </a:defRPr>
            </a:lvl2pPr>
            <a:lvl3pPr marL="1143000" indent="-228600">
              <a:defRPr>
                <a:solidFill>
                  <a:schemeClr val="tx1"/>
                </a:solidFill>
                <a:latin typeface="Arial" charset="0"/>
                <a:cs typeface="Times New Roman" pitchFamily="18" charset="0"/>
              </a:defRPr>
            </a:lvl3pPr>
            <a:lvl4pPr marL="1600200" indent="-228600">
              <a:defRPr>
                <a:solidFill>
                  <a:schemeClr val="tx1"/>
                </a:solidFill>
                <a:latin typeface="Arial" charset="0"/>
                <a:cs typeface="Times New Roman" pitchFamily="18" charset="0"/>
              </a:defRPr>
            </a:lvl4pPr>
            <a:lvl5pPr marL="2057400" indent="-228600">
              <a:defRPr>
                <a:solidFill>
                  <a:schemeClr val="tx1"/>
                </a:solidFill>
                <a:latin typeface="Arial" charset="0"/>
                <a:cs typeface="Times New Roman" pitchFamily="18" charset="0"/>
              </a:defRPr>
            </a:lvl5pPr>
            <a:lvl6pPr marL="2514600" indent="-228600" eaLnBrk="0" fontAlgn="base" hangingPunct="0">
              <a:spcBef>
                <a:spcPct val="0"/>
              </a:spcBef>
              <a:spcAft>
                <a:spcPct val="0"/>
              </a:spcAft>
              <a:defRPr>
                <a:solidFill>
                  <a:schemeClr val="tx1"/>
                </a:solidFill>
                <a:latin typeface="Arial" charset="0"/>
                <a:cs typeface="Times New Roman" pitchFamily="18" charset="0"/>
              </a:defRPr>
            </a:lvl6pPr>
            <a:lvl7pPr marL="2971800" indent="-228600" eaLnBrk="0" fontAlgn="base" hangingPunct="0">
              <a:spcBef>
                <a:spcPct val="0"/>
              </a:spcBef>
              <a:spcAft>
                <a:spcPct val="0"/>
              </a:spcAft>
              <a:defRPr>
                <a:solidFill>
                  <a:schemeClr val="tx1"/>
                </a:solidFill>
                <a:latin typeface="Arial" charset="0"/>
                <a:cs typeface="Times New Roman" pitchFamily="18" charset="0"/>
              </a:defRPr>
            </a:lvl7pPr>
            <a:lvl8pPr marL="3429000" indent="-228600" eaLnBrk="0" fontAlgn="base" hangingPunct="0">
              <a:spcBef>
                <a:spcPct val="0"/>
              </a:spcBef>
              <a:spcAft>
                <a:spcPct val="0"/>
              </a:spcAft>
              <a:defRPr>
                <a:solidFill>
                  <a:schemeClr val="tx1"/>
                </a:solidFill>
                <a:latin typeface="Arial" charset="0"/>
                <a:cs typeface="Times New Roman" pitchFamily="18" charset="0"/>
              </a:defRPr>
            </a:lvl8pPr>
            <a:lvl9pPr marL="3886200" indent="-228600" eaLnBrk="0" fontAlgn="base" hangingPunct="0">
              <a:spcBef>
                <a:spcPct val="0"/>
              </a:spcBef>
              <a:spcAft>
                <a:spcPct val="0"/>
              </a:spcAft>
              <a:defRPr>
                <a:solidFill>
                  <a:schemeClr val="tx1"/>
                </a:solidFill>
                <a:latin typeface="Arial" charset="0"/>
                <a:cs typeface="Times New Roman" pitchFamily="18" charset="0"/>
              </a:defRPr>
            </a:lvl9pPr>
          </a:lstStyle>
          <a:p>
            <a:r>
              <a:rPr lang="en-US" sz="2000" b="1" dirty="0">
                <a:latin typeface="Calibri" pitchFamily="34" charset="0"/>
              </a:rPr>
              <a:t>IV</a:t>
            </a:r>
          </a:p>
        </p:txBody>
      </p:sp>
      <p:sp>
        <p:nvSpPr>
          <p:cNvPr id="15376" name="TextBox 22"/>
          <p:cNvSpPr txBox="1">
            <a:spLocks noChangeArrowheads="1"/>
          </p:cNvSpPr>
          <p:nvPr/>
        </p:nvSpPr>
        <p:spPr bwMode="auto">
          <a:xfrm>
            <a:off x="4343400" y="5638800"/>
            <a:ext cx="6096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cs typeface="Times New Roman" pitchFamily="18" charset="0"/>
              </a:defRPr>
            </a:lvl1pPr>
            <a:lvl2pPr marL="742950" indent="-285750">
              <a:defRPr>
                <a:solidFill>
                  <a:schemeClr val="tx1"/>
                </a:solidFill>
                <a:latin typeface="Arial" charset="0"/>
                <a:cs typeface="Times New Roman" pitchFamily="18" charset="0"/>
              </a:defRPr>
            </a:lvl2pPr>
            <a:lvl3pPr marL="1143000" indent="-228600">
              <a:defRPr>
                <a:solidFill>
                  <a:schemeClr val="tx1"/>
                </a:solidFill>
                <a:latin typeface="Arial" charset="0"/>
                <a:cs typeface="Times New Roman" pitchFamily="18" charset="0"/>
              </a:defRPr>
            </a:lvl3pPr>
            <a:lvl4pPr marL="1600200" indent="-228600">
              <a:defRPr>
                <a:solidFill>
                  <a:schemeClr val="tx1"/>
                </a:solidFill>
                <a:latin typeface="Arial" charset="0"/>
                <a:cs typeface="Times New Roman" pitchFamily="18" charset="0"/>
              </a:defRPr>
            </a:lvl4pPr>
            <a:lvl5pPr marL="2057400" indent="-228600">
              <a:defRPr>
                <a:solidFill>
                  <a:schemeClr val="tx1"/>
                </a:solidFill>
                <a:latin typeface="Arial" charset="0"/>
                <a:cs typeface="Times New Roman" pitchFamily="18" charset="0"/>
              </a:defRPr>
            </a:lvl5pPr>
            <a:lvl6pPr marL="2514600" indent="-228600" eaLnBrk="0" fontAlgn="base" hangingPunct="0">
              <a:spcBef>
                <a:spcPct val="0"/>
              </a:spcBef>
              <a:spcAft>
                <a:spcPct val="0"/>
              </a:spcAft>
              <a:defRPr>
                <a:solidFill>
                  <a:schemeClr val="tx1"/>
                </a:solidFill>
                <a:latin typeface="Arial" charset="0"/>
                <a:cs typeface="Times New Roman" pitchFamily="18" charset="0"/>
              </a:defRPr>
            </a:lvl6pPr>
            <a:lvl7pPr marL="2971800" indent="-228600" eaLnBrk="0" fontAlgn="base" hangingPunct="0">
              <a:spcBef>
                <a:spcPct val="0"/>
              </a:spcBef>
              <a:spcAft>
                <a:spcPct val="0"/>
              </a:spcAft>
              <a:defRPr>
                <a:solidFill>
                  <a:schemeClr val="tx1"/>
                </a:solidFill>
                <a:latin typeface="Arial" charset="0"/>
                <a:cs typeface="Times New Roman" pitchFamily="18" charset="0"/>
              </a:defRPr>
            </a:lvl7pPr>
            <a:lvl8pPr marL="3429000" indent="-228600" eaLnBrk="0" fontAlgn="base" hangingPunct="0">
              <a:spcBef>
                <a:spcPct val="0"/>
              </a:spcBef>
              <a:spcAft>
                <a:spcPct val="0"/>
              </a:spcAft>
              <a:defRPr>
                <a:solidFill>
                  <a:schemeClr val="tx1"/>
                </a:solidFill>
                <a:latin typeface="Arial" charset="0"/>
                <a:cs typeface="Times New Roman" pitchFamily="18" charset="0"/>
              </a:defRPr>
            </a:lvl8pPr>
            <a:lvl9pPr marL="3886200" indent="-228600" eaLnBrk="0" fontAlgn="base" hangingPunct="0">
              <a:spcBef>
                <a:spcPct val="0"/>
              </a:spcBef>
              <a:spcAft>
                <a:spcPct val="0"/>
              </a:spcAft>
              <a:defRPr>
                <a:solidFill>
                  <a:schemeClr val="tx1"/>
                </a:solidFill>
                <a:latin typeface="Arial" charset="0"/>
                <a:cs typeface="Times New Roman" pitchFamily="18" charset="0"/>
              </a:defRPr>
            </a:lvl9pPr>
          </a:lstStyle>
          <a:p>
            <a:r>
              <a:rPr lang="en-US" sz="2000" b="1" dirty="0">
                <a:latin typeface="Calibri" pitchFamily="34" charset="0"/>
              </a:rPr>
              <a:t>IV</a:t>
            </a:r>
          </a:p>
        </p:txBody>
      </p:sp>
      <p:cxnSp>
        <p:nvCxnSpPr>
          <p:cNvPr id="27" name="Straight Arrow Connector 26"/>
          <p:cNvCxnSpPr/>
          <p:nvPr/>
        </p:nvCxnSpPr>
        <p:spPr>
          <a:xfrm>
            <a:off x="4343400" y="4114800"/>
            <a:ext cx="1447800" cy="1143000"/>
          </a:xfrm>
          <a:prstGeom prst="straightConnector1">
            <a:avLst/>
          </a:prstGeom>
          <a:ln w="19050" cap="flat" cmpd="sng" algn="ctr">
            <a:solidFill>
              <a:schemeClr val="tx2"/>
            </a:solidFill>
            <a:prstDash val="solid"/>
            <a:round/>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a:off x="6553200" y="4572000"/>
            <a:ext cx="1905000" cy="1588"/>
          </a:xfrm>
          <a:prstGeom prst="straightConnector1">
            <a:avLst/>
          </a:prstGeom>
          <a:ln w="19050" cap="flat" cmpd="sng" algn="ctr">
            <a:solidFill>
              <a:schemeClr val="tx2"/>
            </a:solidFill>
            <a:prstDash val="solid"/>
            <a:round/>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15379" name="TextBox 29"/>
          <p:cNvSpPr txBox="1">
            <a:spLocks noChangeArrowheads="1"/>
          </p:cNvSpPr>
          <p:nvPr/>
        </p:nvSpPr>
        <p:spPr bwMode="auto">
          <a:xfrm>
            <a:off x="2819400" y="4343400"/>
            <a:ext cx="685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cs typeface="Times New Roman" pitchFamily="18" charset="0"/>
              </a:defRPr>
            </a:lvl1pPr>
            <a:lvl2pPr marL="742950" indent="-285750">
              <a:defRPr>
                <a:solidFill>
                  <a:schemeClr val="tx1"/>
                </a:solidFill>
                <a:latin typeface="Arial" charset="0"/>
                <a:cs typeface="Times New Roman" pitchFamily="18" charset="0"/>
              </a:defRPr>
            </a:lvl2pPr>
            <a:lvl3pPr marL="1143000" indent="-228600">
              <a:defRPr>
                <a:solidFill>
                  <a:schemeClr val="tx1"/>
                </a:solidFill>
                <a:latin typeface="Arial" charset="0"/>
                <a:cs typeface="Times New Roman" pitchFamily="18" charset="0"/>
              </a:defRPr>
            </a:lvl3pPr>
            <a:lvl4pPr marL="1600200" indent="-228600">
              <a:defRPr>
                <a:solidFill>
                  <a:schemeClr val="tx1"/>
                </a:solidFill>
                <a:latin typeface="Arial" charset="0"/>
                <a:cs typeface="Times New Roman" pitchFamily="18" charset="0"/>
              </a:defRPr>
            </a:lvl4pPr>
            <a:lvl5pPr marL="2057400" indent="-228600">
              <a:defRPr>
                <a:solidFill>
                  <a:schemeClr val="tx1"/>
                </a:solidFill>
                <a:latin typeface="Arial" charset="0"/>
                <a:cs typeface="Times New Roman" pitchFamily="18" charset="0"/>
              </a:defRPr>
            </a:lvl5pPr>
            <a:lvl6pPr marL="2514600" indent="-228600" eaLnBrk="0" fontAlgn="base" hangingPunct="0">
              <a:spcBef>
                <a:spcPct val="0"/>
              </a:spcBef>
              <a:spcAft>
                <a:spcPct val="0"/>
              </a:spcAft>
              <a:defRPr>
                <a:solidFill>
                  <a:schemeClr val="tx1"/>
                </a:solidFill>
                <a:latin typeface="Arial" charset="0"/>
                <a:cs typeface="Times New Roman" pitchFamily="18" charset="0"/>
              </a:defRPr>
            </a:lvl6pPr>
            <a:lvl7pPr marL="2971800" indent="-228600" eaLnBrk="0" fontAlgn="base" hangingPunct="0">
              <a:spcBef>
                <a:spcPct val="0"/>
              </a:spcBef>
              <a:spcAft>
                <a:spcPct val="0"/>
              </a:spcAft>
              <a:defRPr>
                <a:solidFill>
                  <a:schemeClr val="tx1"/>
                </a:solidFill>
                <a:latin typeface="Arial" charset="0"/>
                <a:cs typeface="Times New Roman" pitchFamily="18" charset="0"/>
              </a:defRPr>
            </a:lvl7pPr>
            <a:lvl8pPr marL="3429000" indent="-228600" eaLnBrk="0" fontAlgn="base" hangingPunct="0">
              <a:spcBef>
                <a:spcPct val="0"/>
              </a:spcBef>
              <a:spcAft>
                <a:spcPct val="0"/>
              </a:spcAft>
              <a:defRPr>
                <a:solidFill>
                  <a:schemeClr val="tx1"/>
                </a:solidFill>
                <a:latin typeface="Arial" charset="0"/>
                <a:cs typeface="Times New Roman" pitchFamily="18" charset="0"/>
              </a:defRPr>
            </a:lvl8pPr>
            <a:lvl9pPr marL="3886200" indent="-228600" eaLnBrk="0" fontAlgn="base" hangingPunct="0">
              <a:spcBef>
                <a:spcPct val="0"/>
              </a:spcBef>
              <a:spcAft>
                <a:spcPct val="0"/>
              </a:spcAft>
              <a:defRPr>
                <a:solidFill>
                  <a:schemeClr val="tx1"/>
                </a:solidFill>
                <a:latin typeface="Arial" charset="0"/>
                <a:cs typeface="Times New Roman" pitchFamily="18" charset="0"/>
              </a:defRPr>
            </a:lvl9pPr>
          </a:lstStyle>
          <a:p>
            <a:r>
              <a:rPr lang="en-US" sz="2800" b="1" dirty="0">
                <a:solidFill>
                  <a:schemeClr val="accent6">
                    <a:lumMod val="60000"/>
                    <a:lumOff val="40000"/>
                  </a:schemeClr>
                </a:solidFill>
                <a:latin typeface="Calibri" pitchFamily="34" charset="0"/>
              </a:rPr>
              <a:t>OR</a:t>
            </a:r>
          </a:p>
        </p:txBody>
      </p:sp>
      <p:sp>
        <p:nvSpPr>
          <p:cNvPr id="15380" name="Rectangle 30"/>
          <p:cNvSpPr>
            <a:spLocks noChangeArrowheads="1"/>
          </p:cNvSpPr>
          <p:nvPr/>
        </p:nvSpPr>
        <p:spPr bwMode="auto">
          <a:xfrm>
            <a:off x="5562600" y="4419600"/>
            <a:ext cx="6296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800" b="1" dirty="0">
                <a:solidFill>
                  <a:schemeClr val="accent6">
                    <a:lumMod val="60000"/>
                    <a:lumOff val="40000"/>
                  </a:schemeClr>
                </a:solidFill>
                <a:latin typeface="Calibri" pitchFamily="34" charset="0"/>
              </a:rPr>
              <a:t>OR</a:t>
            </a:r>
          </a:p>
        </p:txBody>
      </p:sp>
    </p:spTree>
    <p:extLst>
      <p:ext uri="{BB962C8B-B14F-4D97-AF65-F5344CB8AC3E}">
        <p14:creationId xmlns:p14="http://schemas.microsoft.com/office/powerpoint/2010/main" val="2130028696"/>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pPr eaLnBrk="1" hangingPunct="1"/>
            <a:r>
              <a:rPr lang="en-US" smtClean="0"/>
              <a:t>Hypothesis</a:t>
            </a:r>
          </a:p>
        </p:txBody>
      </p:sp>
      <p:sp>
        <p:nvSpPr>
          <p:cNvPr id="16387" name="Content Placeholder 2"/>
          <p:cNvSpPr>
            <a:spLocks noGrp="1"/>
          </p:cNvSpPr>
          <p:nvPr>
            <p:ph idx="1"/>
          </p:nvPr>
        </p:nvSpPr>
        <p:spPr>
          <a:xfrm>
            <a:off x="457200" y="1600200"/>
            <a:ext cx="8229600" cy="1219200"/>
          </a:xfrm>
        </p:spPr>
        <p:txBody>
          <a:bodyPr/>
          <a:lstStyle/>
          <a:p>
            <a:pPr eaLnBrk="1" hangingPunct="1">
              <a:buFont typeface="Arial" charset="0"/>
              <a:buNone/>
            </a:pPr>
            <a:r>
              <a:rPr lang="en-US" smtClean="0"/>
              <a:t>When the string of the pendulum is longer, the period will be shorter.</a:t>
            </a:r>
          </a:p>
          <a:p>
            <a:pPr lvl="2" eaLnBrk="1" hangingPunct="1">
              <a:buFont typeface="Arial" charset="0"/>
              <a:buNone/>
            </a:pPr>
            <a:endParaRPr lang="en-US" smtClean="0"/>
          </a:p>
          <a:p>
            <a:pPr lvl="2" eaLnBrk="1" hangingPunct="1">
              <a:buFont typeface="Arial" charset="0"/>
              <a:buNone/>
            </a:pPr>
            <a:endParaRPr lang="en-US" smtClean="0"/>
          </a:p>
          <a:p>
            <a:pPr lvl="2" eaLnBrk="1" hangingPunct="1">
              <a:buFont typeface="Arial" charset="0"/>
              <a:buNone/>
            </a:pPr>
            <a:endParaRPr lang="en-US" smtClean="0"/>
          </a:p>
        </p:txBody>
      </p:sp>
      <p:cxnSp>
        <p:nvCxnSpPr>
          <p:cNvPr id="5" name="Straight Connector 4"/>
          <p:cNvCxnSpPr/>
          <p:nvPr/>
        </p:nvCxnSpPr>
        <p:spPr>
          <a:xfrm rot="5400000">
            <a:off x="952501" y="4305300"/>
            <a:ext cx="2362200" cy="3175"/>
          </a:xfrm>
          <a:prstGeom prst="line">
            <a:avLst/>
          </a:prstGeom>
          <a:ln w="22225" cap="flat" cmpd="sng" algn="ctr">
            <a:solidFill>
              <a:srgbClr val="3366FF"/>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2133600" y="5486400"/>
            <a:ext cx="2667000" cy="1588"/>
          </a:xfrm>
          <a:prstGeom prst="line">
            <a:avLst/>
          </a:prstGeom>
          <a:ln w="22225" cap="flat" cmpd="sng" algn="ctr">
            <a:solidFill>
              <a:srgbClr val="3366FF"/>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6390" name="TextBox 7"/>
          <p:cNvSpPr txBox="1">
            <a:spLocks noChangeArrowheads="1"/>
          </p:cNvSpPr>
          <p:nvPr/>
        </p:nvSpPr>
        <p:spPr bwMode="auto">
          <a:xfrm>
            <a:off x="2438400" y="5715000"/>
            <a:ext cx="24384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cs typeface="Times New Roman" pitchFamily="18" charset="0"/>
              </a:defRPr>
            </a:lvl1pPr>
            <a:lvl2pPr marL="742950" indent="-285750">
              <a:defRPr>
                <a:solidFill>
                  <a:schemeClr val="tx1"/>
                </a:solidFill>
                <a:latin typeface="Arial" charset="0"/>
                <a:cs typeface="Times New Roman" pitchFamily="18" charset="0"/>
              </a:defRPr>
            </a:lvl2pPr>
            <a:lvl3pPr marL="1143000" indent="-228600">
              <a:defRPr>
                <a:solidFill>
                  <a:schemeClr val="tx1"/>
                </a:solidFill>
                <a:latin typeface="Arial" charset="0"/>
                <a:cs typeface="Times New Roman" pitchFamily="18" charset="0"/>
              </a:defRPr>
            </a:lvl3pPr>
            <a:lvl4pPr marL="1600200" indent="-228600">
              <a:defRPr>
                <a:solidFill>
                  <a:schemeClr val="tx1"/>
                </a:solidFill>
                <a:latin typeface="Arial" charset="0"/>
                <a:cs typeface="Times New Roman" pitchFamily="18" charset="0"/>
              </a:defRPr>
            </a:lvl4pPr>
            <a:lvl5pPr marL="2057400" indent="-228600">
              <a:defRPr>
                <a:solidFill>
                  <a:schemeClr val="tx1"/>
                </a:solidFill>
                <a:latin typeface="Arial" charset="0"/>
                <a:cs typeface="Times New Roman" pitchFamily="18" charset="0"/>
              </a:defRPr>
            </a:lvl5pPr>
            <a:lvl6pPr marL="2514600" indent="-228600" eaLnBrk="0" fontAlgn="base" hangingPunct="0">
              <a:spcBef>
                <a:spcPct val="0"/>
              </a:spcBef>
              <a:spcAft>
                <a:spcPct val="0"/>
              </a:spcAft>
              <a:defRPr>
                <a:solidFill>
                  <a:schemeClr val="tx1"/>
                </a:solidFill>
                <a:latin typeface="Arial" charset="0"/>
                <a:cs typeface="Times New Roman" pitchFamily="18" charset="0"/>
              </a:defRPr>
            </a:lvl6pPr>
            <a:lvl7pPr marL="2971800" indent="-228600" eaLnBrk="0" fontAlgn="base" hangingPunct="0">
              <a:spcBef>
                <a:spcPct val="0"/>
              </a:spcBef>
              <a:spcAft>
                <a:spcPct val="0"/>
              </a:spcAft>
              <a:defRPr>
                <a:solidFill>
                  <a:schemeClr val="tx1"/>
                </a:solidFill>
                <a:latin typeface="Arial" charset="0"/>
                <a:cs typeface="Times New Roman" pitchFamily="18" charset="0"/>
              </a:defRPr>
            </a:lvl7pPr>
            <a:lvl8pPr marL="3429000" indent="-228600" eaLnBrk="0" fontAlgn="base" hangingPunct="0">
              <a:spcBef>
                <a:spcPct val="0"/>
              </a:spcBef>
              <a:spcAft>
                <a:spcPct val="0"/>
              </a:spcAft>
              <a:defRPr>
                <a:solidFill>
                  <a:schemeClr val="tx1"/>
                </a:solidFill>
                <a:latin typeface="Arial" charset="0"/>
                <a:cs typeface="Times New Roman" pitchFamily="18" charset="0"/>
              </a:defRPr>
            </a:lvl8pPr>
            <a:lvl9pPr marL="3886200" indent="-228600" eaLnBrk="0" fontAlgn="base" hangingPunct="0">
              <a:spcBef>
                <a:spcPct val="0"/>
              </a:spcBef>
              <a:spcAft>
                <a:spcPct val="0"/>
              </a:spcAft>
              <a:defRPr>
                <a:solidFill>
                  <a:schemeClr val="tx1"/>
                </a:solidFill>
                <a:latin typeface="Arial" charset="0"/>
                <a:cs typeface="Times New Roman" pitchFamily="18" charset="0"/>
              </a:defRPr>
            </a:lvl9pPr>
          </a:lstStyle>
          <a:p>
            <a:r>
              <a:rPr lang="en-US">
                <a:latin typeface="Calibri" pitchFamily="34" charset="0"/>
              </a:rPr>
              <a:t>Length of string</a:t>
            </a:r>
          </a:p>
        </p:txBody>
      </p:sp>
      <p:sp>
        <p:nvSpPr>
          <p:cNvPr id="16391" name="TextBox 8"/>
          <p:cNvSpPr txBox="1">
            <a:spLocks noChangeArrowheads="1"/>
          </p:cNvSpPr>
          <p:nvPr/>
        </p:nvSpPr>
        <p:spPr bwMode="auto">
          <a:xfrm>
            <a:off x="685800" y="3962400"/>
            <a:ext cx="10668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cs typeface="Times New Roman" pitchFamily="18" charset="0"/>
              </a:defRPr>
            </a:lvl1pPr>
            <a:lvl2pPr marL="742950" indent="-285750">
              <a:defRPr>
                <a:solidFill>
                  <a:schemeClr val="tx1"/>
                </a:solidFill>
                <a:latin typeface="Arial" charset="0"/>
                <a:cs typeface="Times New Roman" pitchFamily="18" charset="0"/>
              </a:defRPr>
            </a:lvl2pPr>
            <a:lvl3pPr marL="1143000" indent="-228600">
              <a:defRPr>
                <a:solidFill>
                  <a:schemeClr val="tx1"/>
                </a:solidFill>
                <a:latin typeface="Arial" charset="0"/>
                <a:cs typeface="Times New Roman" pitchFamily="18" charset="0"/>
              </a:defRPr>
            </a:lvl3pPr>
            <a:lvl4pPr marL="1600200" indent="-228600">
              <a:defRPr>
                <a:solidFill>
                  <a:schemeClr val="tx1"/>
                </a:solidFill>
                <a:latin typeface="Arial" charset="0"/>
                <a:cs typeface="Times New Roman" pitchFamily="18" charset="0"/>
              </a:defRPr>
            </a:lvl4pPr>
            <a:lvl5pPr marL="2057400" indent="-228600">
              <a:defRPr>
                <a:solidFill>
                  <a:schemeClr val="tx1"/>
                </a:solidFill>
                <a:latin typeface="Arial" charset="0"/>
                <a:cs typeface="Times New Roman" pitchFamily="18" charset="0"/>
              </a:defRPr>
            </a:lvl5pPr>
            <a:lvl6pPr marL="2514600" indent="-228600" eaLnBrk="0" fontAlgn="base" hangingPunct="0">
              <a:spcBef>
                <a:spcPct val="0"/>
              </a:spcBef>
              <a:spcAft>
                <a:spcPct val="0"/>
              </a:spcAft>
              <a:defRPr>
                <a:solidFill>
                  <a:schemeClr val="tx1"/>
                </a:solidFill>
                <a:latin typeface="Arial" charset="0"/>
                <a:cs typeface="Times New Roman" pitchFamily="18" charset="0"/>
              </a:defRPr>
            </a:lvl6pPr>
            <a:lvl7pPr marL="2971800" indent="-228600" eaLnBrk="0" fontAlgn="base" hangingPunct="0">
              <a:spcBef>
                <a:spcPct val="0"/>
              </a:spcBef>
              <a:spcAft>
                <a:spcPct val="0"/>
              </a:spcAft>
              <a:defRPr>
                <a:solidFill>
                  <a:schemeClr val="tx1"/>
                </a:solidFill>
                <a:latin typeface="Arial" charset="0"/>
                <a:cs typeface="Times New Roman" pitchFamily="18" charset="0"/>
              </a:defRPr>
            </a:lvl7pPr>
            <a:lvl8pPr marL="3429000" indent="-228600" eaLnBrk="0" fontAlgn="base" hangingPunct="0">
              <a:spcBef>
                <a:spcPct val="0"/>
              </a:spcBef>
              <a:spcAft>
                <a:spcPct val="0"/>
              </a:spcAft>
              <a:defRPr>
                <a:solidFill>
                  <a:schemeClr val="tx1"/>
                </a:solidFill>
                <a:latin typeface="Arial" charset="0"/>
                <a:cs typeface="Times New Roman" pitchFamily="18" charset="0"/>
              </a:defRPr>
            </a:lvl8pPr>
            <a:lvl9pPr marL="3886200" indent="-228600" eaLnBrk="0" fontAlgn="base" hangingPunct="0">
              <a:spcBef>
                <a:spcPct val="0"/>
              </a:spcBef>
              <a:spcAft>
                <a:spcPct val="0"/>
              </a:spcAft>
              <a:defRPr>
                <a:solidFill>
                  <a:schemeClr val="tx1"/>
                </a:solidFill>
                <a:latin typeface="Arial" charset="0"/>
                <a:cs typeface="Times New Roman" pitchFamily="18" charset="0"/>
              </a:defRPr>
            </a:lvl9pPr>
          </a:lstStyle>
          <a:p>
            <a:r>
              <a:rPr lang="en-US">
                <a:latin typeface="Calibri" pitchFamily="34" charset="0"/>
              </a:rPr>
              <a:t>Period</a:t>
            </a:r>
          </a:p>
        </p:txBody>
      </p:sp>
      <p:cxnSp>
        <p:nvCxnSpPr>
          <p:cNvPr id="11" name="Straight Arrow Connector 10"/>
          <p:cNvCxnSpPr/>
          <p:nvPr/>
        </p:nvCxnSpPr>
        <p:spPr>
          <a:xfrm rot="16200000" flipH="1">
            <a:off x="2514600" y="3352800"/>
            <a:ext cx="1828800" cy="1828800"/>
          </a:xfrm>
          <a:prstGeom prst="straightConnector1">
            <a:avLst/>
          </a:prstGeom>
          <a:ln w="22225" cap="flat" cmpd="sng" algn="ctr">
            <a:solidFill>
              <a:srgbClr val="3366FF"/>
            </a:solidFill>
            <a:prstDash val="solid"/>
            <a:round/>
            <a:headEnd type="none" w="med" len="med"/>
            <a:tailEnd type="arrow"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08756399"/>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pPr eaLnBrk="1" hangingPunct="1"/>
            <a:r>
              <a:rPr lang="en-US" smtClean="0"/>
              <a:t>Diagram</a:t>
            </a:r>
          </a:p>
        </p:txBody>
      </p:sp>
      <p:pic>
        <p:nvPicPr>
          <p:cNvPr id="17411"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l="27499" t="46945" r="30000" b="28223"/>
          <a:stretch>
            <a:fillRect/>
          </a:stretch>
        </p:blipFill>
        <p:spPr>
          <a:xfrm>
            <a:off x="381000" y="2286000"/>
            <a:ext cx="8347075" cy="3048000"/>
          </a:xfrm>
          <a:noFill/>
        </p:spPr>
      </p:pic>
      <p:sp>
        <p:nvSpPr>
          <p:cNvPr id="5" name="Rectangle 4"/>
          <p:cNvSpPr/>
          <p:nvPr/>
        </p:nvSpPr>
        <p:spPr>
          <a:xfrm>
            <a:off x="5334000" y="1981200"/>
            <a:ext cx="1981200" cy="76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7" name="Straight Arrow Connector 6"/>
          <p:cNvCxnSpPr/>
          <p:nvPr/>
        </p:nvCxnSpPr>
        <p:spPr>
          <a:xfrm rot="5400000">
            <a:off x="3238501" y="4152900"/>
            <a:ext cx="1447800" cy="3175"/>
          </a:xfrm>
          <a:prstGeom prst="straightConnector1">
            <a:avLst/>
          </a:prstGeom>
          <a:ln>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rot="5400000">
            <a:off x="4153694" y="4152106"/>
            <a:ext cx="1447800" cy="1588"/>
          </a:xfrm>
          <a:prstGeom prst="straightConnector1">
            <a:avLst/>
          </a:prstGeom>
          <a:ln>
            <a:headEnd type="oval" w="med" len="med"/>
            <a:tailEnd type="oval"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10811244"/>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pPr eaLnBrk="1" hangingPunct="1"/>
            <a:r>
              <a:rPr lang="en-US" smtClean="0"/>
              <a:t>Share</a:t>
            </a:r>
          </a:p>
        </p:txBody>
      </p:sp>
      <p:sp>
        <p:nvSpPr>
          <p:cNvPr id="18435" name="Content Placeholder 2"/>
          <p:cNvSpPr>
            <a:spLocks noGrp="1"/>
          </p:cNvSpPr>
          <p:nvPr>
            <p:ph idx="1"/>
          </p:nvPr>
        </p:nvSpPr>
        <p:spPr>
          <a:xfrm>
            <a:off x="0" y="1981200"/>
            <a:ext cx="8991600" cy="3962400"/>
          </a:xfrm>
        </p:spPr>
        <p:txBody>
          <a:bodyPr/>
          <a:lstStyle/>
          <a:p>
            <a:pPr lvl="1" eaLnBrk="1" hangingPunct="1">
              <a:buFont typeface="Arial" charset="0"/>
              <a:buNone/>
            </a:pPr>
            <a:r>
              <a:rPr lang="en-US" sz="3200" smtClean="0"/>
              <a:t>Please tell the whole group the following:</a:t>
            </a:r>
          </a:p>
          <a:p>
            <a:pPr lvl="2" eaLnBrk="1" hangingPunct="1"/>
            <a:r>
              <a:rPr lang="en-US" sz="3200" smtClean="0"/>
              <a:t>Your question</a:t>
            </a:r>
          </a:p>
          <a:p>
            <a:pPr lvl="2" eaLnBrk="1" hangingPunct="1"/>
            <a:r>
              <a:rPr lang="en-US" sz="3200" smtClean="0"/>
              <a:t>Your hypothesis</a:t>
            </a:r>
          </a:p>
        </p:txBody>
      </p:sp>
      <p:pic>
        <p:nvPicPr>
          <p:cNvPr id="17410" name="Picture 2" descr="C:\Users\cathy.holmes\AppData\Local\Microsoft\Windows\Temporary Internet Files\Content.IE5\Z5IEH8GP\MC900391702[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00600" y="2667000"/>
            <a:ext cx="3492856" cy="35689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84937455"/>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pPr eaLnBrk="1" hangingPunct="1"/>
            <a:r>
              <a:rPr lang="en-US" smtClean="0"/>
              <a:t>RERUN</a:t>
            </a:r>
          </a:p>
        </p:txBody>
      </p:sp>
      <p:sp>
        <p:nvSpPr>
          <p:cNvPr id="19459" name="Content Placeholder 2"/>
          <p:cNvSpPr>
            <a:spLocks noGrp="1"/>
          </p:cNvSpPr>
          <p:nvPr>
            <p:ph idx="1"/>
          </p:nvPr>
        </p:nvSpPr>
        <p:spPr>
          <a:xfrm>
            <a:off x="304800" y="1905000"/>
            <a:ext cx="8610600" cy="4724400"/>
          </a:xfrm>
        </p:spPr>
        <p:txBody>
          <a:bodyPr/>
          <a:lstStyle/>
          <a:p>
            <a:pPr lvl="1" eaLnBrk="1" hangingPunct="1">
              <a:buFont typeface="Arial" charset="0"/>
              <a:buNone/>
            </a:pPr>
            <a:r>
              <a:rPr lang="en-US" sz="3200" b="1" dirty="0" smtClean="0">
                <a:solidFill>
                  <a:srgbClr val="00B050"/>
                </a:solidFill>
              </a:rPr>
              <a:t>R</a:t>
            </a:r>
            <a:r>
              <a:rPr lang="en-US" sz="3200" dirty="0" smtClean="0">
                <a:solidFill>
                  <a:srgbClr val="00B050"/>
                </a:solidFill>
              </a:rPr>
              <a:t>ecall:  </a:t>
            </a:r>
            <a:r>
              <a:rPr lang="en-US" sz="3200" dirty="0" smtClean="0"/>
              <a:t>Summarize what you did in the lab.</a:t>
            </a:r>
          </a:p>
          <a:p>
            <a:pPr lvl="1" eaLnBrk="1" hangingPunct="1">
              <a:buFont typeface="Arial" charset="0"/>
              <a:buNone/>
            </a:pPr>
            <a:r>
              <a:rPr lang="en-US" sz="3200" b="1" dirty="0" smtClean="0">
                <a:solidFill>
                  <a:srgbClr val="00B050"/>
                </a:solidFill>
              </a:rPr>
              <a:t>E</a:t>
            </a:r>
            <a:r>
              <a:rPr lang="en-US" sz="3200" dirty="0" smtClean="0">
                <a:solidFill>
                  <a:srgbClr val="00B050"/>
                </a:solidFill>
              </a:rPr>
              <a:t>xplain:  </a:t>
            </a:r>
            <a:r>
              <a:rPr lang="en-US" sz="3200" dirty="0" smtClean="0"/>
              <a:t>Explain the purpose of the lab.</a:t>
            </a:r>
          </a:p>
          <a:p>
            <a:pPr lvl="1" eaLnBrk="1" hangingPunct="1">
              <a:buFont typeface="Arial" charset="0"/>
              <a:buNone/>
            </a:pPr>
            <a:r>
              <a:rPr lang="en-US" sz="3200" b="1" dirty="0" smtClean="0">
                <a:solidFill>
                  <a:srgbClr val="00B050"/>
                </a:solidFill>
              </a:rPr>
              <a:t>R</a:t>
            </a:r>
            <a:r>
              <a:rPr lang="en-US" sz="3200" dirty="0" smtClean="0">
                <a:solidFill>
                  <a:srgbClr val="00B050"/>
                </a:solidFill>
              </a:rPr>
              <a:t>esults:  </a:t>
            </a:r>
            <a:r>
              <a:rPr lang="en-US" sz="3200" dirty="0" smtClean="0"/>
              <a:t>Describe the results of the lab and what they mean.</a:t>
            </a:r>
          </a:p>
          <a:p>
            <a:pPr lvl="1" eaLnBrk="1" hangingPunct="1">
              <a:buFont typeface="Arial" charset="0"/>
              <a:buNone/>
            </a:pPr>
            <a:r>
              <a:rPr lang="en-US" sz="3200" b="1" dirty="0" smtClean="0">
                <a:solidFill>
                  <a:srgbClr val="00B050"/>
                </a:solidFill>
              </a:rPr>
              <a:t>U</a:t>
            </a:r>
            <a:r>
              <a:rPr lang="en-US" sz="3200" dirty="0" smtClean="0">
                <a:solidFill>
                  <a:srgbClr val="00B050"/>
                </a:solidFill>
              </a:rPr>
              <a:t>ncertainties:  </a:t>
            </a:r>
            <a:r>
              <a:rPr lang="en-US" sz="3200" dirty="0" smtClean="0"/>
              <a:t>Describe what you are still unsure about.</a:t>
            </a:r>
          </a:p>
          <a:p>
            <a:pPr lvl="1" eaLnBrk="1" hangingPunct="1">
              <a:buFont typeface="Arial" charset="0"/>
              <a:buNone/>
            </a:pPr>
            <a:r>
              <a:rPr lang="en-US" sz="3200" b="1" dirty="0" smtClean="0">
                <a:solidFill>
                  <a:srgbClr val="00B050"/>
                </a:solidFill>
              </a:rPr>
              <a:t>N</a:t>
            </a:r>
            <a:r>
              <a:rPr lang="en-US" sz="3200" dirty="0" smtClean="0">
                <a:solidFill>
                  <a:srgbClr val="00B050"/>
                </a:solidFill>
              </a:rPr>
              <a:t>ew:  </a:t>
            </a:r>
            <a:r>
              <a:rPr lang="en-US" sz="3200" dirty="0" smtClean="0"/>
              <a:t>Write at least two new things that you learned from this lab.</a:t>
            </a:r>
          </a:p>
          <a:p>
            <a:pPr lvl="1" eaLnBrk="1" hangingPunct="1">
              <a:buFont typeface="Arial" charset="0"/>
              <a:buNone/>
            </a:pPr>
            <a:endParaRPr lang="en-US" sz="3200" dirty="0" smtClean="0"/>
          </a:p>
        </p:txBody>
      </p:sp>
    </p:spTree>
    <p:extLst>
      <p:ext uri="{BB962C8B-B14F-4D97-AF65-F5344CB8AC3E}">
        <p14:creationId xmlns:p14="http://schemas.microsoft.com/office/powerpoint/2010/main" val="120280701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9459">
                                            <p:txEl>
                                              <p:pRg st="0" end="0"/>
                                            </p:txEl>
                                          </p:spTgt>
                                        </p:tgtEl>
                                        <p:attrNameLst>
                                          <p:attrName>style.visibility</p:attrName>
                                        </p:attrNameLst>
                                      </p:cBhvr>
                                      <p:to>
                                        <p:strVal val="visible"/>
                                      </p:to>
                                    </p:set>
                                    <p:anim calcmode="lin" valueType="num">
                                      <p:cBhvr additive="base">
                                        <p:cTn id="7" dur="500" fill="hold"/>
                                        <p:tgtEl>
                                          <p:spTgt spid="19459">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945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19459">
                                            <p:txEl>
                                              <p:pRg st="1" end="1"/>
                                            </p:txEl>
                                          </p:spTgt>
                                        </p:tgtEl>
                                        <p:attrNameLst>
                                          <p:attrName>style.visibility</p:attrName>
                                        </p:attrNameLst>
                                      </p:cBhvr>
                                      <p:to>
                                        <p:strVal val="visible"/>
                                      </p:to>
                                    </p:set>
                                    <p:anim calcmode="lin" valueType="num">
                                      <p:cBhvr additive="base">
                                        <p:cTn id="13" dur="500" fill="hold"/>
                                        <p:tgtEl>
                                          <p:spTgt spid="19459">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9459">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19459">
                                            <p:txEl>
                                              <p:pRg st="2" end="2"/>
                                            </p:txEl>
                                          </p:spTgt>
                                        </p:tgtEl>
                                        <p:attrNameLst>
                                          <p:attrName>style.visibility</p:attrName>
                                        </p:attrNameLst>
                                      </p:cBhvr>
                                      <p:to>
                                        <p:strVal val="visible"/>
                                      </p:to>
                                    </p:set>
                                    <p:anim calcmode="lin" valueType="num">
                                      <p:cBhvr additive="base">
                                        <p:cTn id="19" dur="500" fill="hold"/>
                                        <p:tgtEl>
                                          <p:spTgt spid="19459">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9459">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19459">
                                            <p:txEl>
                                              <p:pRg st="3" end="3"/>
                                            </p:txEl>
                                          </p:spTgt>
                                        </p:tgtEl>
                                        <p:attrNameLst>
                                          <p:attrName>style.visibility</p:attrName>
                                        </p:attrNameLst>
                                      </p:cBhvr>
                                      <p:to>
                                        <p:strVal val="visible"/>
                                      </p:to>
                                    </p:set>
                                    <p:anim calcmode="lin" valueType="num">
                                      <p:cBhvr additive="base">
                                        <p:cTn id="25" dur="500" fill="hold"/>
                                        <p:tgtEl>
                                          <p:spTgt spid="19459">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9459">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19459">
                                            <p:txEl>
                                              <p:pRg st="4" end="4"/>
                                            </p:txEl>
                                          </p:spTgt>
                                        </p:tgtEl>
                                        <p:attrNameLst>
                                          <p:attrName>style.visibility</p:attrName>
                                        </p:attrNameLst>
                                      </p:cBhvr>
                                      <p:to>
                                        <p:strVal val="visible"/>
                                      </p:to>
                                    </p:set>
                                    <p:anim calcmode="lin" valueType="num">
                                      <p:cBhvr additive="base">
                                        <p:cTn id="31" dur="500" fill="hold"/>
                                        <p:tgtEl>
                                          <p:spTgt spid="19459">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19459">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0050" name="Picture 2" descr="C:\Users\kimberly.mullen\AppData\Local\Microsoft\Windows\Temporary Internet Files\Content.Outlook\1CYSJ19T\Map-NGSS Lead State Partners.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1" y="3174162"/>
            <a:ext cx="6577780" cy="3531437"/>
          </a:xfrm>
          <a:prstGeom prst="rect">
            <a:avLst/>
          </a:prstGeom>
          <a:noFill/>
          <a:extLst>
            <a:ext uri="{909E8E84-426E-40dd-AFC4-6F175D3DCCD1}">
              <a14:hiddenFill xmlns:a14="http://schemas.microsoft.com/office/drawing/2010/main">
                <a:solidFill>
                  <a:srgbClr val="FFFFFF"/>
                </a:solidFill>
              </a14:hiddenFill>
            </a:ext>
          </a:extLst>
        </p:spPr>
      </p:pic>
      <p:pic>
        <p:nvPicPr>
          <p:cNvPr id="130051" name="Picture 3" descr="C:\Users\kimberly.mullen\AppData\Local\Microsoft\Windows\Temporary Internet Files\Content.Outlook\1CYSJ19T\NGSS Logo.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101" y="291840"/>
            <a:ext cx="3543300" cy="1316979"/>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38101" y="1608819"/>
            <a:ext cx="8991600" cy="1569660"/>
          </a:xfrm>
          <a:prstGeom prst="rect">
            <a:avLst/>
          </a:prstGeom>
        </p:spPr>
        <p:txBody>
          <a:bodyPr wrap="square">
            <a:spAutoFit/>
          </a:bodyPr>
          <a:lstStyle/>
          <a:p>
            <a:pPr algn="ctr"/>
            <a:r>
              <a:rPr lang="en-US" sz="3200" dirty="0" smtClean="0"/>
              <a:t>Ohio is one of </a:t>
            </a:r>
            <a:r>
              <a:rPr lang="en-US" sz="3200" dirty="0"/>
              <a:t>20 states </a:t>
            </a:r>
            <a:r>
              <a:rPr lang="en-US" sz="3200" dirty="0" smtClean="0"/>
              <a:t>that has </a:t>
            </a:r>
            <a:r>
              <a:rPr lang="en-US" sz="3200" dirty="0"/>
              <a:t>been selected to lead an important effort to improve science education for all students. </a:t>
            </a:r>
          </a:p>
        </p:txBody>
      </p:sp>
    </p:spTree>
    <p:extLst>
      <p:ext uri="{BB962C8B-B14F-4D97-AF65-F5344CB8AC3E}">
        <p14:creationId xmlns:p14="http://schemas.microsoft.com/office/powerpoint/2010/main" val="553631921"/>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4191000"/>
            <a:ext cx="7772400" cy="2133600"/>
          </a:xfrm>
        </p:spPr>
        <p:txBody>
          <a:bodyPr/>
          <a:lstStyle/>
          <a:p>
            <a:pPr marL="0" indent="0" algn="ctr">
              <a:buNone/>
            </a:pPr>
            <a:r>
              <a:rPr lang="en-US" sz="4000" b="1" dirty="0">
                <a:latin typeface="Calibri" pitchFamily="34" charset="0"/>
                <a:cs typeface="Calibri" pitchFamily="34" charset="0"/>
                <a:hlinkClick r:id="rId3"/>
              </a:rPr>
              <a:t>http://www.online-stopwatch.com/full-screen-stopwatch/</a:t>
            </a:r>
            <a:endParaRPr lang="en-US" sz="4000" b="1" dirty="0">
              <a:latin typeface="Calibri" pitchFamily="34" charset="0"/>
              <a:cs typeface="Calibri" pitchFamily="34" charset="0"/>
            </a:endParaRPr>
          </a:p>
        </p:txBody>
      </p:sp>
      <p:pic>
        <p:nvPicPr>
          <p:cNvPr id="9218" name="Picture 2" descr="http://www.cfidarren.com/r-timer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09800" y="228600"/>
            <a:ext cx="4000500" cy="40005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9446148"/>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pPr eaLnBrk="1" hangingPunct="1"/>
            <a:r>
              <a:rPr lang="en-US" smtClean="0"/>
              <a:t>Group Share</a:t>
            </a:r>
          </a:p>
        </p:txBody>
      </p:sp>
      <p:sp>
        <p:nvSpPr>
          <p:cNvPr id="23555" name="Content Placeholder 2"/>
          <p:cNvSpPr>
            <a:spLocks noGrp="1"/>
          </p:cNvSpPr>
          <p:nvPr>
            <p:ph idx="1"/>
          </p:nvPr>
        </p:nvSpPr>
        <p:spPr>
          <a:xfrm>
            <a:off x="0" y="1828800"/>
            <a:ext cx="8991600" cy="4419600"/>
          </a:xfrm>
        </p:spPr>
        <p:txBody>
          <a:bodyPr rtlCol="0">
            <a:normAutofit fontScale="92500" lnSpcReduction="10000"/>
          </a:bodyPr>
          <a:lstStyle/>
          <a:p>
            <a:pPr lvl="1" eaLnBrk="1" fontAlgn="auto" hangingPunct="1">
              <a:spcAft>
                <a:spcPts val="0"/>
              </a:spcAft>
              <a:buFont typeface="Arial" charset="0"/>
              <a:buNone/>
              <a:defRPr/>
            </a:pPr>
            <a:r>
              <a:rPr lang="en-US" sz="3200" dirty="0" smtClean="0"/>
              <a:t>Please tell the whole group the following:</a:t>
            </a:r>
          </a:p>
          <a:p>
            <a:pPr lvl="2" eaLnBrk="1" fontAlgn="auto" hangingPunct="1">
              <a:spcAft>
                <a:spcPts val="0"/>
              </a:spcAft>
              <a:buFont typeface="Arial" pitchFamily="34" charset="0"/>
              <a:buChar char="•"/>
              <a:defRPr/>
            </a:pPr>
            <a:r>
              <a:rPr lang="en-US" sz="3200" dirty="0" smtClean="0"/>
              <a:t>Your question</a:t>
            </a:r>
          </a:p>
          <a:p>
            <a:pPr lvl="2" eaLnBrk="1" fontAlgn="auto" hangingPunct="1">
              <a:spcAft>
                <a:spcPts val="0"/>
              </a:spcAft>
              <a:buFont typeface="Arial" pitchFamily="34" charset="0"/>
              <a:buChar char="•"/>
              <a:defRPr/>
            </a:pPr>
            <a:r>
              <a:rPr lang="en-US" sz="3200" dirty="0" smtClean="0"/>
              <a:t>Your hypothesis</a:t>
            </a:r>
          </a:p>
          <a:p>
            <a:pPr lvl="2" eaLnBrk="1" fontAlgn="auto" hangingPunct="1">
              <a:spcAft>
                <a:spcPts val="0"/>
              </a:spcAft>
              <a:buFont typeface="Arial" pitchFamily="34" charset="0"/>
              <a:buChar char="•"/>
              <a:defRPr/>
            </a:pPr>
            <a:r>
              <a:rPr lang="en-US" sz="3200" dirty="0" smtClean="0"/>
              <a:t>Your results</a:t>
            </a:r>
          </a:p>
          <a:p>
            <a:pPr lvl="2" eaLnBrk="1" fontAlgn="auto" hangingPunct="1">
              <a:spcAft>
                <a:spcPts val="0"/>
              </a:spcAft>
              <a:buFont typeface="Arial" pitchFamily="34" charset="0"/>
              <a:buChar char="•"/>
              <a:defRPr/>
            </a:pPr>
            <a:r>
              <a:rPr lang="en-US" sz="3200" dirty="0" smtClean="0"/>
              <a:t>Your explanation of the coupled pendulum movement with supporting evidence.</a:t>
            </a:r>
          </a:p>
          <a:p>
            <a:pPr lvl="1" eaLnBrk="1" fontAlgn="auto" hangingPunct="1">
              <a:spcAft>
                <a:spcPts val="0"/>
              </a:spcAft>
              <a:buFont typeface="Arial" charset="0"/>
              <a:buNone/>
              <a:defRPr/>
            </a:pPr>
            <a:r>
              <a:rPr lang="en-US" sz="3200" dirty="0" smtClean="0"/>
              <a:t>As the groups are presenting, please focus on similarities and differences between groups and the evidence each group cites.</a:t>
            </a:r>
          </a:p>
        </p:txBody>
      </p:sp>
    </p:spTree>
    <p:extLst>
      <p:ext uri="{BB962C8B-B14F-4D97-AF65-F5344CB8AC3E}">
        <p14:creationId xmlns:p14="http://schemas.microsoft.com/office/powerpoint/2010/main" val="3443644808"/>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pPr eaLnBrk="1" hangingPunct="1"/>
            <a:r>
              <a:rPr lang="en-US" smtClean="0"/>
              <a:t>RERUN</a:t>
            </a:r>
          </a:p>
        </p:txBody>
      </p:sp>
      <p:sp>
        <p:nvSpPr>
          <p:cNvPr id="19459" name="Content Placeholder 2"/>
          <p:cNvSpPr>
            <a:spLocks noGrp="1"/>
          </p:cNvSpPr>
          <p:nvPr>
            <p:ph idx="1"/>
          </p:nvPr>
        </p:nvSpPr>
        <p:spPr>
          <a:xfrm>
            <a:off x="304800" y="1905000"/>
            <a:ext cx="8610600" cy="4724400"/>
          </a:xfrm>
        </p:spPr>
        <p:txBody>
          <a:bodyPr/>
          <a:lstStyle/>
          <a:p>
            <a:pPr lvl="1" eaLnBrk="1" hangingPunct="1">
              <a:buFont typeface="Arial" charset="0"/>
              <a:buNone/>
            </a:pPr>
            <a:r>
              <a:rPr lang="en-US" sz="3200" b="1" dirty="0" smtClean="0"/>
              <a:t>R</a:t>
            </a:r>
            <a:r>
              <a:rPr lang="en-US" sz="3200" dirty="0" smtClean="0"/>
              <a:t>ecall</a:t>
            </a:r>
          </a:p>
          <a:p>
            <a:pPr lvl="1" eaLnBrk="1" hangingPunct="1">
              <a:buFont typeface="Arial" charset="0"/>
              <a:buNone/>
            </a:pPr>
            <a:r>
              <a:rPr lang="en-US" sz="3200" b="1" dirty="0" smtClean="0"/>
              <a:t>E</a:t>
            </a:r>
            <a:r>
              <a:rPr lang="en-US" sz="3200" dirty="0" smtClean="0"/>
              <a:t>xplain:</a:t>
            </a:r>
          </a:p>
          <a:p>
            <a:pPr lvl="1" eaLnBrk="1" hangingPunct="1">
              <a:buFont typeface="Arial" charset="0"/>
              <a:buNone/>
            </a:pPr>
            <a:r>
              <a:rPr lang="en-US" sz="3200" b="1" dirty="0" smtClean="0"/>
              <a:t>R</a:t>
            </a:r>
            <a:r>
              <a:rPr lang="en-US" sz="3200" dirty="0" smtClean="0"/>
              <a:t>esults</a:t>
            </a:r>
          </a:p>
          <a:p>
            <a:pPr lvl="1" eaLnBrk="1" hangingPunct="1">
              <a:buFont typeface="Arial" charset="0"/>
              <a:buNone/>
            </a:pPr>
            <a:r>
              <a:rPr lang="en-US" sz="3200" b="1" dirty="0" smtClean="0"/>
              <a:t>U</a:t>
            </a:r>
            <a:r>
              <a:rPr lang="en-US" sz="3200" dirty="0" smtClean="0"/>
              <a:t>ncertainties</a:t>
            </a:r>
          </a:p>
          <a:p>
            <a:pPr lvl="1" eaLnBrk="1" hangingPunct="1">
              <a:buFont typeface="Arial" charset="0"/>
              <a:buNone/>
            </a:pPr>
            <a:r>
              <a:rPr lang="en-US" sz="3200" b="1" dirty="0" smtClean="0"/>
              <a:t>N</a:t>
            </a:r>
            <a:r>
              <a:rPr lang="en-US" sz="3200" dirty="0" smtClean="0"/>
              <a:t>ew</a:t>
            </a:r>
            <a:r>
              <a:rPr lang="en-US" sz="3200" dirty="0" smtClean="0">
                <a:solidFill>
                  <a:srgbClr val="00B050"/>
                </a:solidFill>
              </a:rPr>
              <a:t>:</a:t>
            </a:r>
            <a:endParaRPr lang="en-US" sz="3200" dirty="0" smtClean="0"/>
          </a:p>
        </p:txBody>
      </p:sp>
    </p:spTree>
    <p:extLst>
      <p:ext uri="{BB962C8B-B14F-4D97-AF65-F5344CB8AC3E}">
        <p14:creationId xmlns:p14="http://schemas.microsoft.com/office/powerpoint/2010/main" val="120280701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9459">
                                            <p:txEl>
                                              <p:pRg st="0" end="0"/>
                                            </p:txEl>
                                          </p:spTgt>
                                        </p:tgtEl>
                                        <p:attrNameLst>
                                          <p:attrName>style.visibility</p:attrName>
                                        </p:attrNameLst>
                                      </p:cBhvr>
                                      <p:to>
                                        <p:strVal val="visible"/>
                                      </p:to>
                                    </p:set>
                                    <p:anim calcmode="lin" valueType="num">
                                      <p:cBhvr additive="base">
                                        <p:cTn id="7" dur="500" fill="hold"/>
                                        <p:tgtEl>
                                          <p:spTgt spid="19459">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945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19459">
                                            <p:txEl>
                                              <p:pRg st="1" end="1"/>
                                            </p:txEl>
                                          </p:spTgt>
                                        </p:tgtEl>
                                        <p:attrNameLst>
                                          <p:attrName>style.visibility</p:attrName>
                                        </p:attrNameLst>
                                      </p:cBhvr>
                                      <p:to>
                                        <p:strVal val="visible"/>
                                      </p:to>
                                    </p:set>
                                    <p:anim calcmode="lin" valueType="num">
                                      <p:cBhvr additive="base">
                                        <p:cTn id="13" dur="500" fill="hold"/>
                                        <p:tgtEl>
                                          <p:spTgt spid="19459">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9459">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19459">
                                            <p:txEl>
                                              <p:pRg st="2" end="2"/>
                                            </p:txEl>
                                          </p:spTgt>
                                        </p:tgtEl>
                                        <p:attrNameLst>
                                          <p:attrName>style.visibility</p:attrName>
                                        </p:attrNameLst>
                                      </p:cBhvr>
                                      <p:to>
                                        <p:strVal val="visible"/>
                                      </p:to>
                                    </p:set>
                                    <p:anim calcmode="lin" valueType="num">
                                      <p:cBhvr additive="base">
                                        <p:cTn id="19" dur="500" fill="hold"/>
                                        <p:tgtEl>
                                          <p:spTgt spid="19459">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9459">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19459">
                                            <p:txEl>
                                              <p:pRg st="3" end="3"/>
                                            </p:txEl>
                                          </p:spTgt>
                                        </p:tgtEl>
                                        <p:attrNameLst>
                                          <p:attrName>style.visibility</p:attrName>
                                        </p:attrNameLst>
                                      </p:cBhvr>
                                      <p:to>
                                        <p:strVal val="visible"/>
                                      </p:to>
                                    </p:set>
                                    <p:anim calcmode="lin" valueType="num">
                                      <p:cBhvr additive="base">
                                        <p:cTn id="25" dur="500" fill="hold"/>
                                        <p:tgtEl>
                                          <p:spTgt spid="19459">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9459">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19459">
                                            <p:txEl>
                                              <p:pRg st="4" end="4"/>
                                            </p:txEl>
                                          </p:spTgt>
                                        </p:tgtEl>
                                        <p:attrNameLst>
                                          <p:attrName>style.visibility</p:attrName>
                                        </p:attrNameLst>
                                      </p:cBhvr>
                                      <p:to>
                                        <p:strVal val="visible"/>
                                      </p:to>
                                    </p:set>
                                    <p:anim calcmode="lin" valueType="num">
                                      <p:cBhvr additive="base">
                                        <p:cTn id="31" dur="500" fill="hold"/>
                                        <p:tgtEl>
                                          <p:spTgt spid="19459">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19459">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pPr eaLnBrk="1" hangingPunct="1"/>
            <a:r>
              <a:rPr lang="en-US" dirty="0" smtClean="0"/>
              <a:t>Results and Explanations</a:t>
            </a:r>
          </a:p>
        </p:txBody>
      </p:sp>
      <p:sp>
        <p:nvSpPr>
          <p:cNvPr id="21507" name="Content Placeholder 2"/>
          <p:cNvSpPr>
            <a:spLocks noGrp="1"/>
          </p:cNvSpPr>
          <p:nvPr>
            <p:ph idx="1"/>
          </p:nvPr>
        </p:nvSpPr>
        <p:spPr>
          <a:xfrm>
            <a:off x="228600" y="1981200"/>
            <a:ext cx="8763000" cy="4038600"/>
          </a:xfrm>
        </p:spPr>
        <p:txBody>
          <a:bodyPr/>
          <a:lstStyle/>
          <a:p>
            <a:pPr lvl="1" eaLnBrk="1" hangingPunct="1">
              <a:buFont typeface="Arial" charset="0"/>
              <a:buNone/>
            </a:pPr>
            <a:r>
              <a:rPr lang="en-US" sz="3200" dirty="0" smtClean="0"/>
              <a:t>What is similar among the results and explanations?</a:t>
            </a:r>
          </a:p>
          <a:p>
            <a:pPr lvl="1" eaLnBrk="1" hangingPunct="1">
              <a:buFont typeface="Arial" charset="0"/>
              <a:buNone/>
            </a:pPr>
            <a:endParaRPr lang="en-US" sz="3200" dirty="0" smtClean="0"/>
          </a:p>
          <a:p>
            <a:pPr lvl="1" eaLnBrk="1" hangingPunct="1">
              <a:buFont typeface="Arial" charset="0"/>
              <a:buNone/>
            </a:pPr>
            <a:r>
              <a:rPr lang="en-US" sz="3200" dirty="0" smtClean="0"/>
              <a:t>What is different among the results and explanations?</a:t>
            </a:r>
          </a:p>
          <a:p>
            <a:pPr lvl="1" eaLnBrk="1" hangingPunct="1">
              <a:buFont typeface="Arial" charset="0"/>
              <a:buNone/>
            </a:pPr>
            <a:endParaRPr lang="en-US" sz="3200" dirty="0" smtClean="0"/>
          </a:p>
          <a:p>
            <a:pPr lvl="1" eaLnBrk="1" hangingPunct="1">
              <a:buFont typeface="Arial" charset="0"/>
              <a:buNone/>
            </a:pPr>
            <a:r>
              <a:rPr lang="en-US" sz="3200" dirty="0" smtClean="0"/>
              <a:t>Why might the differences exist?</a:t>
            </a:r>
          </a:p>
        </p:txBody>
      </p:sp>
    </p:spTree>
    <p:extLst>
      <p:ext uri="{BB962C8B-B14F-4D97-AF65-F5344CB8AC3E}">
        <p14:creationId xmlns:p14="http://schemas.microsoft.com/office/powerpoint/2010/main" val="29881602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50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50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150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2057400"/>
          </a:xfrm>
        </p:spPr>
        <p:txBody>
          <a:bodyPr>
            <a:noAutofit/>
          </a:bodyPr>
          <a:lstStyle/>
          <a:p>
            <a:r>
              <a:rPr lang="en-US" sz="6000" b="1" dirty="0" smtClean="0">
                <a:latin typeface="Calibri" pitchFamily="34" charset="0"/>
                <a:cs typeface="Calibri" pitchFamily="34" charset="0"/>
              </a:rPr>
              <a:t>The most effective learning activities . . .</a:t>
            </a:r>
            <a:endParaRPr lang="en-US" sz="6000" b="1" dirty="0">
              <a:latin typeface="Calibri" pitchFamily="34" charset="0"/>
              <a:cs typeface="Calibri" pitchFamily="34" charset="0"/>
            </a:endParaRPr>
          </a:p>
        </p:txBody>
      </p:sp>
      <p:pic>
        <p:nvPicPr>
          <p:cNvPr id="157698" name="Picture 2" descr="http://www.sxc.hu/pic/m/s/sv/svilen001/1084632_question_mark_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16466" y="2194560"/>
            <a:ext cx="4227534" cy="4114800"/>
          </a:xfrm>
          <a:prstGeom prst="rect">
            <a:avLst/>
          </a:prstGeom>
          <a:noFill/>
          <a:extLst>
            <a:ext uri="{909E8E84-426E-40dd-AFC4-6F175D3DCCD1}">
              <a14:hiddenFill xmlns:a14="http://schemas.microsoft.com/office/drawing/2010/main">
                <a:solidFill>
                  <a:srgbClr val="FFFFFF"/>
                </a:solidFill>
              </a14:hiddenFill>
            </a:ext>
          </a:extLst>
        </p:spPr>
      </p:pic>
      <p:sp>
        <p:nvSpPr>
          <p:cNvPr id="4" name="Title 1"/>
          <p:cNvSpPr txBox="1">
            <a:spLocks/>
          </p:cNvSpPr>
          <p:nvPr/>
        </p:nvSpPr>
        <p:spPr>
          <a:xfrm>
            <a:off x="457200" y="2209800"/>
            <a:ext cx="4459266" cy="35052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4800" b="1" dirty="0" smtClean="0">
                <a:latin typeface="Calibri" pitchFamily="34" charset="0"/>
                <a:cs typeface="Calibri" pitchFamily="34" charset="0"/>
              </a:rPr>
              <a:t>often raise more questions than they answer.</a:t>
            </a:r>
            <a:endParaRPr lang="en-US" sz="4800" b="1" dirty="0">
              <a:latin typeface="Calibri" pitchFamily="34" charset="0"/>
              <a:cs typeface="Calibri" pitchFamily="34" charset="0"/>
            </a:endParaRPr>
          </a:p>
        </p:txBody>
      </p:sp>
    </p:spTree>
    <p:extLst>
      <p:ext uri="{BB962C8B-B14F-4D97-AF65-F5344CB8AC3E}">
        <p14:creationId xmlns:p14="http://schemas.microsoft.com/office/powerpoint/2010/main" val="3650248013"/>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1000"/>
                                  </p:stCondLst>
                                  <p:childTnLst>
                                    <p:set>
                                      <p:cBhvr>
                                        <p:cTn id="6" dur="1" fill="hold">
                                          <p:stCondLst>
                                            <p:cond delay="0"/>
                                          </p:stCondLst>
                                        </p:cTn>
                                        <p:tgtEl>
                                          <p:spTgt spid="157698"/>
                                        </p:tgtEl>
                                        <p:attrNameLst>
                                          <p:attrName>style.visibility</p:attrName>
                                        </p:attrNameLst>
                                      </p:cBhvr>
                                      <p:to>
                                        <p:strVal val="visible"/>
                                      </p:to>
                                    </p:set>
                                    <p:animEffect transition="in" filter="wipe(down)">
                                      <p:cBhvr>
                                        <p:cTn id="7" dur="580">
                                          <p:stCondLst>
                                            <p:cond delay="0"/>
                                          </p:stCondLst>
                                        </p:cTn>
                                        <p:tgtEl>
                                          <p:spTgt spid="157698"/>
                                        </p:tgtEl>
                                      </p:cBhvr>
                                    </p:animEffect>
                                    <p:anim calcmode="lin" valueType="num">
                                      <p:cBhvr>
                                        <p:cTn id="8" dur="1822" tmFilter="0,0; 0.14,0.36; 0.43,0.73; 0.71,0.91; 1.0,1.0">
                                          <p:stCondLst>
                                            <p:cond delay="0"/>
                                          </p:stCondLst>
                                        </p:cTn>
                                        <p:tgtEl>
                                          <p:spTgt spid="157698"/>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57698"/>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57698"/>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57698"/>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57698"/>
                                        </p:tgtEl>
                                        <p:attrNameLst>
                                          <p:attrName>ppt_y</p:attrName>
                                        </p:attrNameLst>
                                      </p:cBhvr>
                                      <p:tavLst>
                                        <p:tav tm="0" fmla="#ppt_y-sin(pi*$)/81">
                                          <p:val>
                                            <p:fltVal val="0"/>
                                          </p:val>
                                        </p:tav>
                                        <p:tav tm="100000">
                                          <p:val>
                                            <p:fltVal val="1"/>
                                          </p:val>
                                        </p:tav>
                                      </p:tavLst>
                                    </p:anim>
                                    <p:animScale>
                                      <p:cBhvr>
                                        <p:cTn id="13" dur="26">
                                          <p:stCondLst>
                                            <p:cond delay="650"/>
                                          </p:stCondLst>
                                        </p:cTn>
                                        <p:tgtEl>
                                          <p:spTgt spid="157698"/>
                                        </p:tgtEl>
                                      </p:cBhvr>
                                      <p:to x="100000" y="60000"/>
                                    </p:animScale>
                                    <p:animScale>
                                      <p:cBhvr>
                                        <p:cTn id="14" dur="166" decel="50000">
                                          <p:stCondLst>
                                            <p:cond delay="676"/>
                                          </p:stCondLst>
                                        </p:cTn>
                                        <p:tgtEl>
                                          <p:spTgt spid="157698"/>
                                        </p:tgtEl>
                                      </p:cBhvr>
                                      <p:to x="100000" y="100000"/>
                                    </p:animScale>
                                    <p:animScale>
                                      <p:cBhvr>
                                        <p:cTn id="15" dur="26">
                                          <p:stCondLst>
                                            <p:cond delay="1312"/>
                                          </p:stCondLst>
                                        </p:cTn>
                                        <p:tgtEl>
                                          <p:spTgt spid="157698"/>
                                        </p:tgtEl>
                                      </p:cBhvr>
                                      <p:to x="100000" y="80000"/>
                                    </p:animScale>
                                    <p:animScale>
                                      <p:cBhvr>
                                        <p:cTn id="16" dur="166" decel="50000">
                                          <p:stCondLst>
                                            <p:cond delay="1338"/>
                                          </p:stCondLst>
                                        </p:cTn>
                                        <p:tgtEl>
                                          <p:spTgt spid="157698"/>
                                        </p:tgtEl>
                                      </p:cBhvr>
                                      <p:to x="100000" y="100000"/>
                                    </p:animScale>
                                    <p:animScale>
                                      <p:cBhvr>
                                        <p:cTn id="17" dur="26">
                                          <p:stCondLst>
                                            <p:cond delay="1642"/>
                                          </p:stCondLst>
                                        </p:cTn>
                                        <p:tgtEl>
                                          <p:spTgt spid="157698"/>
                                        </p:tgtEl>
                                      </p:cBhvr>
                                      <p:to x="100000" y="90000"/>
                                    </p:animScale>
                                    <p:animScale>
                                      <p:cBhvr>
                                        <p:cTn id="18" dur="166" decel="50000">
                                          <p:stCondLst>
                                            <p:cond delay="1668"/>
                                          </p:stCondLst>
                                        </p:cTn>
                                        <p:tgtEl>
                                          <p:spTgt spid="157698"/>
                                        </p:tgtEl>
                                      </p:cBhvr>
                                      <p:to x="100000" y="100000"/>
                                    </p:animScale>
                                    <p:animScale>
                                      <p:cBhvr>
                                        <p:cTn id="19" dur="26">
                                          <p:stCondLst>
                                            <p:cond delay="1808"/>
                                          </p:stCondLst>
                                        </p:cTn>
                                        <p:tgtEl>
                                          <p:spTgt spid="157698"/>
                                        </p:tgtEl>
                                      </p:cBhvr>
                                      <p:to x="100000" y="95000"/>
                                    </p:animScale>
                                    <p:animScale>
                                      <p:cBhvr>
                                        <p:cTn id="20" dur="166" decel="50000">
                                          <p:stCondLst>
                                            <p:cond delay="1834"/>
                                          </p:stCondLst>
                                        </p:cTn>
                                        <p:tgtEl>
                                          <p:spTgt spid="157698"/>
                                        </p:tgtEl>
                                      </p:cBhvr>
                                      <p:to x="100000" y="100000"/>
                                    </p:animScale>
                                  </p:childTnLst>
                                </p:cTn>
                              </p:par>
                            </p:childTnLst>
                          </p:cTn>
                        </p:par>
                        <p:par>
                          <p:cTn id="21" fill="hold">
                            <p:stCondLst>
                              <p:cond delay="3000"/>
                            </p:stCondLst>
                            <p:childTnLst>
                              <p:par>
                                <p:cTn id="22" presetID="45" presetClass="entr" presetSubtype="0" fill="hold" grpId="0" nodeType="afterEffect">
                                  <p:stCondLst>
                                    <p:cond delay="50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1000"/>
                                        <p:tgtEl>
                                          <p:spTgt spid="4"/>
                                        </p:tgtEl>
                                      </p:cBhvr>
                                    </p:animEffect>
                                    <p:anim calcmode="lin" valueType="num">
                                      <p:cBhvr>
                                        <p:cTn id="25" dur="1000" fill="hold"/>
                                        <p:tgtEl>
                                          <p:spTgt spid="4"/>
                                        </p:tgtEl>
                                        <p:attrNameLst>
                                          <p:attrName>ppt_w</p:attrName>
                                        </p:attrNameLst>
                                      </p:cBhvr>
                                      <p:tavLst>
                                        <p:tav tm="0" fmla="#ppt_w*sin(2.5*pi*$)">
                                          <p:val>
                                            <p:fltVal val="0"/>
                                          </p:val>
                                        </p:tav>
                                        <p:tav tm="100000">
                                          <p:val>
                                            <p:fltVal val="1"/>
                                          </p:val>
                                        </p:tav>
                                      </p:tavLst>
                                    </p:anim>
                                    <p:anim calcmode="lin" valueType="num">
                                      <p:cBhvr>
                                        <p:cTn id="26" dur="10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Explanations from Physicists</a:t>
            </a:r>
          </a:p>
        </p:txBody>
      </p:sp>
      <p:sp>
        <p:nvSpPr>
          <p:cNvPr id="5" name="Rectangle 4"/>
          <p:cNvSpPr/>
          <p:nvPr/>
        </p:nvSpPr>
        <p:spPr>
          <a:xfrm rot="19919865">
            <a:off x="-1131562" y="2871108"/>
            <a:ext cx="7989563" cy="2308324"/>
          </a:xfrm>
          <a:prstGeom prst="rect">
            <a:avLst/>
          </a:prstGeom>
          <a:noFill/>
        </p:spPr>
        <p:txBody>
          <a:bodyPr wrap="squar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4800" b="1" cap="all" spc="0" dirty="0" smtClean="0">
                <a:ln/>
                <a:solidFill>
                  <a:srgbClr val="00B0F0"/>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Transfer and Conservation of Energy?</a:t>
            </a:r>
          </a:p>
        </p:txBody>
      </p:sp>
      <p:sp>
        <p:nvSpPr>
          <p:cNvPr id="7" name="Rectangle 6"/>
          <p:cNvSpPr/>
          <p:nvPr/>
        </p:nvSpPr>
        <p:spPr>
          <a:xfrm rot="2248439">
            <a:off x="4686247" y="4517687"/>
            <a:ext cx="4491934" cy="830997"/>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4800" b="1" cap="all" spc="0" dirty="0" smtClean="0">
                <a:ln w="0"/>
                <a:solidFill>
                  <a:srgbClr val="00B0F0"/>
                </a:solidFill>
                <a:effectLst>
                  <a:reflection blurRad="12700" stA="50000" endPos="50000" dist="5000" dir="5400000" sy="-100000" rotWithShape="0"/>
                </a:effectLst>
              </a:rPr>
              <a:t>RESONANCE?</a:t>
            </a:r>
            <a:endParaRPr lang="en-US" sz="4800" b="1" cap="all" spc="0" dirty="0">
              <a:ln w="0"/>
              <a:solidFill>
                <a:srgbClr val="00B0F0"/>
              </a:solidFill>
              <a:effectLst>
                <a:reflection blurRad="12700" stA="50000" endPos="50000" dist="5000" dir="5400000" sy="-100000" rotWithShape="0"/>
              </a:effectLst>
            </a:endParaRPr>
          </a:p>
        </p:txBody>
      </p:sp>
      <p:sp>
        <p:nvSpPr>
          <p:cNvPr id="8" name="TextBox 7"/>
          <p:cNvSpPr txBox="1"/>
          <p:nvPr/>
        </p:nvSpPr>
        <p:spPr>
          <a:xfrm>
            <a:off x="6913164" y="3134618"/>
            <a:ext cx="1732860" cy="1077218"/>
          </a:xfrm>
          <a:prstGeom prst="rect">
            <a:avLst/>
          </a:prstGeom>
          <a:noFill/>
        </p:spPr>
        <p:txBody>
          <a:bodyPr wrap="square" rtlCol="0">
            <a:spAutoFit/>
          </a:bodyPr>
          <a:lstStyle/>
          <a:p>
            <a:r>
              <a:rPr lang="en-US" sz="3200" b="1" dirty="0" smtClean="0"/>
              <a:t>Same length?</a:t>
            </a:r>
            <a:endParaRPr lang="en-US" sz="3200" b="1" dirty="0"/>
          </a:p>
        </p:txBody>
      </p:sp>
      <p:sp>
        <p:nvSpPr>
          <p:cNvPr id="9" name="TextBox 8"/>
          <p:cNvSpPr txBox="1"/>
          <p:nvPr/>
        </p:nvSpPr>
        <p:spPr>
          <a:xfrm>
            <a:off x="4686300" y="5334000"/>
            <a:ext cx="1981200" cy="1077218"/>
          </a:xfrm>
          <a:prstGeom prst="rect">
            <a:avLst/>
          </a:prstGeom>
          <a:noFill/>
        </p:spPr>
        <p:txBody>
          <a:bodyPr wrap="square" rtlCol="0">
            <a:spAutoFit/>
          </a:bodyPr>
          <a:lstStyle/>
          <a:p>
            <a:r>
              <a:rPr lang="en-US" sz="3200" b="1" dirty="0" smtClean="0"/>
              <a:t>Different</a:t>
            </a:r>
            <a:r>
              <a:rPr lang="en-US" sz="3200" dirty="0" smtClean="0"/>
              <a:t> </a:t>
            </a:r>
            <a:r>
              <a:rPr lang="en-US" sz="3200" b="1" dirty="0" smtClean="0"/>
              <a:t>lengths</a:t>
            </a:r>
            <a:r>
              <a:rPr lang="en-US" sz="3200" dirty="0" smtClean="0"/>
              <a:t>?</a:t>
            </a:r>
            <a:endParaRPr lang="en-US" sz="3200" dirty="0"/>
          </a:p>
        </p:txBody>
      </p:sp>
    </p:spTree>
    <p:extLst>
      <p:ext uri="{BB962C8B-B14F-4D97-AF65-F5344CB8AC3E}">
        <p14:creationId xmlns:p14="http://schemas.microsoft.com/office/powerpoint/2010/main" val="1714001701"/>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4626" name="Picture 2" descr="http://1.bp.blogspot.com/_KlMRhHla0OI/S7D4eU1l3hI/AAAAAAAAAMs/GSFiWv-Xtmo/s320/puzzle_piece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7696200"/>
          </a:xfrm>
          <a:prstGeom prst="rect">
            <a:avLst/>
          </a:prstGeom>
          <a:noFill/>
          <a:effectLst/>
          <a:extLst>
            <a:ext uri="{909E8E84-426E-40dd-AFC4-6F175D3DCCD1}">
              <a14:hiddenFill xmlns:a14="http://schemas.microsoft.com/office/drawing/2010/main">
                <a:solidFill>
                  <a:srgbClr val="FFFFFF"/>
                </a:solidFill>
              </a14:hiddenFill>
            </a:ext>
          </a:extLst>
        </p:spPr>
      </p:pic>
      <p:sp>
        <p:nvSpPr>
          <p:cNvPr id="4" name="Title 3"/>
          <p:cNvSpPr>
            <a:spLocks noGrp="1"/>
          </p:cNvSpPr>
          <p:nvPr>
            <p:ph type="title"/>
          </p:nvPr>
        </p:nvSpPr>
        <p:spPr>
          <a:xfrm>
            <a:off x="685800" y="3581400"/>
            <a:ext cx="8229600" cy="1905000"/>
          </a:xfrm>
        </p:spPr>
        <p:txBody>
          <a:bodyPr>
            <a:normAutofit/>
          </a:bodyPr>
          <a:lstStyle/>
          <a:p>
            <a:r>
              <a:rPr lang="en-US" sz="4000" b="1" dirty="0" smtClean="0">
                <a:solidFill>
                  <a:schemeClr val="accent4"/>
                </a:solidFill>
                <a:effectLst>
                  <a:outerShdw blurRad="38100" dist="38100" dir="2700000" algn="tl">
                    <a:srgbClr val="000000">
                      <a:alpha val="43137"/>
                    </a:srgbClr>
                  </a:outerShdw>
                </a:effectLst>
                <a:latin typeface="Calibri" pitchFamily="34" charset="0"/>
                <a:cs typeface="Calibri" pitchFamily="34" charset="0"/>
              </a:rPr>
              <a:t>Where can this fit in </a:t>
            </a:r>
            <a:r>
              <a:rPr lang="en-US" sz="4000" b="1" dirty="0">
                <a:solidFill>
                  <a:schemeClr val="accent4"/>
                </a:solidFill>
                <a:effectLst>
                  <a:outerShdw blurRad="38100" dist="38100" dir="2700000" algn="tl">
                    <a:srgbClr val="000000">
                      <a:alpha val="43137"/>
                    </a:srgbClr>
                  </a:outerShdw>
                </a:effectLst>
                <a:latin typeface="Calibri" pitchFamily="34" charset="0"/>
                <a:cs typeface="Calibri" pitchFamily="34" charset="0"/>
              </a:rPr>
              <a:t/>
            </a:r>
            <a:br>
              <a:rPr lang="en-US" sz="4000" b="1" dirty="0">
                <a:solidFill>
                  <a:schemeClr val="accent4"/>
                </a:solidFill>
                <a:effectLst>
                  <a:outerShdw blurRad="38100" dist="38100" dir="2700000" algn="tl">
                    <a:srgbClr val="000000">
                      <a:alpha val="43137"/>
                    </a:srgbClr>
                  </a:outerShdw>
                </a:effectLst>
                <a:latin typeface="Calibri" pitchFamily="34" charset="0"/>
                <a:cs typeface="Calibri" pitchFamily="34" charset="0"/>
              </a:rPr>
            </a:br>
            <a:r>
              <a:rPr lang="en-US" sz="4000" b="1" dirty="0" smtClean="0">
                <a:solidFill>
                  <a:schemeClr val="accent4"/>
                </a:solidFill>
                <a:effectLst>
                  <a:outerShdw blurRad="38100" dist="38100" dir="2700000" algn="tl">
                    <a:srgbClr val="000000">
                      <a:alpha val="43137"/>
                    </a:srgbClr>
                  </a:outerShdw>
                </a:effectLst>
                <a:latin typeface="Calibri" pitchFamily="34" charset="0"/>
                <a:cs typeface="Calibri" pitchFamily="34" charset="0"/>
              </a:rPr>
              <a:t>the curriculum?</a:t>
            </a:r>
            <a:endParaRPr lang="en-US" sz="4000" b="1" dirty="0">
              <a:solidFill>
                <a:schemeClr val="accent4"/>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p14="http://schemas.microsoft.com/office/powerpoint/2010/main" val="2531819905"/>
      </p:ext>
    </p:extLst>
  </p:cSld>
  <p:clrMapOvr>
    <a:masterClrMapping/>
  </p:clrMapOvr>
  <mc:AlternateContent xmlns:mc="http://schemas.openxmlformats.org/markup-compatibility/2006" xmlns:p14="http://schemas.microsoft.com/office/powerpoint/2010/main">
    <mc:Choice Requires="p14">
      <p:transition spd="slow" p14:dur="2000"/>
    </mc:Choice>
    <mc:Fallback xmlns:mv="urn:schemas-microsoft-com:mac:vml" xmlns="">
      <p:transition spd="slow"/>
    </mc:Fallback>
  </mc:AlternateContent>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6000" b="1" dirty="0" smtClean="0">
                <a:latin typeface="Calibri" pitchFamily="34" charset="0"/>
                <a:cs typeface="Calibri" pitchFamily="34" charset="0"/>
              </a:rPr>
              <a:t>Grade 7 Physical Science</a:t>
            </a:r>
            <a:endParaRPr lang="en-US" sz="6000" b="1" dirty="0">
              <a:latin typeface="Calibri" pitchFamily="34" charset="0"/>
              <a:cs typeface="Calibri" pitchFamily="34" charset="0"/>
            </a:endParaRPr>
          </a:p>
        </p:txBody>
      </p:sp>
      <p:pic>
        <p:nvPicPr>
          <p:cNvPr id="155650" name="Picture 2" descr="http://i.ehow.com/images/a04/bd/ic/chemical-energy-work-200X20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0600" y="1752600"/>
            <a:ext cx="3581400" cy="4419600"/>
          </a:xfrm>
          <a:prstGeom prst="rect">
            <a:avLst/>
          </a:prstGeom>
          <a:noFill/>
          <a:extLst>
            <a:ext uri="{909E8E84-426E-40dd-AFC4-6F175D3DCCD1}">
              <a14:hiddenFill xmlns:a14="http://schemas.microsoft.com/office/drawing/2010/main">
                <a:solidFill>
                  <a:srgbClr val="FFFFFF"/>
                </a:solidFill>
              </a14:hiddenFill>
            </a:ext>
          </a:extLst>
        </p:spPr>
      </p:pic>
      <p:sp>
        <p:nvSpPr>
          <p:cNvPr id="4" name="Title 1"/>
          <p:cNvSpPr txBox="1">
            <a:spLocks/>
          </p:cNvSpPr>
          <p:nvPr/>
        </p:nvSpPr>
        <p:spPr>
          <a:xfrm>
            <a:off x="381000" y="1798320"/>
            <a:ext cx="3962400" cy="39624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b="1" dirty="0" smtClean="0">
                <a:latin typeface="Calibri" pitchFamily="34" charset="0"/>
                <a:cs typeface="Calibri" pitchFamily="34" charset="0"/>
              </a:rPr>
              <a:t>Energy can be transformed or transferred but is never lost.</a:t>
            </a:r>
            <a:endParaRPr lang="en-US" b="1" dirty="0">
              <a:latin typeface="Calibri" pitchFamily="34" charset="0"/>
              <a:cs typeface="Calibri" pitchFamily="34" charset="0"/>
            </a:endParaRPr>
          </a:p>
        </p:txBody>
      </p:sp>
    </p:spTree>
    <p:extLst>
      <p:ext uri="{BB962C8B-B14F-4D97-AF65-F5344CB8AC3E}">
        <p14:creationId xmlns:p14="http://schemas.microsoft.com/office/powerpoint/2010/main" val="2259131253"/>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l="27499" t="32666" r="30000" b="28223"/>
          <a:stretch>
            <a:fillRect/>
          </a:stretch>
        </p:blipFill>
        <p:spPr bwMode="auto">
          <a:xfrm>
            <a:off x="3657600" y="1295400"/>
            <a:ext cx="6593734"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4343400" y="1447800"/>
            <a:ext cx="1828800" cy="1447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6674" name="Picture 2" descr="http://library.thinkquest.org/16600/intermediate/pendulum.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0" y="3002280"/>
            <a:ext cx="3124198" cy="31242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457200" y="274638"/>
            <a:ext cx="8229600" cy="2316162"/>
          </a:xfrm>
        </p:spPr>
        <p:txBody>
          <a:bodyPr>
            <a:normAutofit/>
          </a:bodyPr>
          <a:lstStyle/>
          <a:p>
            <a:r>
              <a:rPr lang="en-US" b="1" dirty="0" smtClean="0">
                <a:latin typeface="Calibri" pitchFamily="34" charset="0"/>
                <a:cs typeface="Calibri" pitchFamily="34" charset="0"/>
              </a:rPr>
              <a:t>Extension for traditional pendulum activities</a:t>
            </a:r>
            <a:endParaRPr lang="en-US" b="1" dirty="0">
              <a:latin typeface="Calibri" pitchFamily="34" charset="0"/>
              <a:cs typeface="Calibri" pitchFamily="34" charset="0"/>
            </a:endParaRPr>
          </a:p>
        </p:txBody>
      </p:sp>
      <p:sp>
        <p:nvSpPr>
          <p:cNvPr id="6" name="Rectangle 5"/>
          <p:cNvSpPr/>
          <p:nvPr/>
        </p:nvSpPr>
        <p:spPr>
          <a:xfrm>
            <a:off x="3657600" y="2743200"/>
            <a:ext cx="1524000" cy="2667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7620000" y="1668780"/>
            <a:ext cx="2514600" cy="1981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5029200" y="3810000"/>
            <a:ext cx="381000" cy="685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8610600" y="3467100"/>
            <a:ext cx="1524000" cy="19431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ight Arrow 2"/>
          <p:cNvSpPr/>
          <p:nvPr/>
        </p:nvSpPr>
        <p:spPr>
          <a:xfrm>
            <a:off x="3657600" y="3810000"/>
            <a:ext cx="1295400" cy="914400"/>
          </a:xfrm>
          <a:prstGeom prst="right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24352297"/>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US"/>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304800"/>
            <a:ext cx="10287000" cy="822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bwMode="auto">
          <a:xfrm>
            <a:off x="685800" y="2590800"/>
            <a:ext cx="7696200" cy="1524000"/>
          </a:xfrm>
          <a:prstGeom prst="rect">
            <a:avLst/>
          </a:prstGeom>
          <a:noFill/>
          <a:ln w="9525" cap="flat" cmpd="sng" algn="ctr">
            <a:solidFill>
              <a:srgbClr val="00B0F0"/>
            </a:solidFill>
            <a:prstDash val="solid"/>
            <a:round/>
            <a:headEnd type="none" w="med" len="med"/>
            <a:tailEnd type="none" w="med" len="med"/>
          </a:ln>
          <a:effectLst>
            <a:glow rad="228600">
              <a:schemeClr val="accent1">
                <a:satMod val="175000"/>
                <a:alpha val="40000"/>
              </a:schemeClr>
            </a:glo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a typeface="ヒラギノ角ゴ Pro W3" pitchFamily="1" charset="-128"/>
            </a:endParaRPr>
          </a:p>
        </p:txBody>
      </p:sp>
    </p:spTree>
    <p:extLst>
      <p:ext uri="{BB962C8B-B14F-4D97-AF65-F5344CB8AC3E}">
        <p14:creationId xmlns:p14="http://schemas.microsoft.com/office/powerpoint/2010/main" val="4065996088"/>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04800" y="533400"/>
            <a:ext cx="8382000" cy="1217611"/>
          </a:xfrm>
        </p:spPr>
        <p:txBody>
          <a:bodyPr/>
          <a:lstStyle/>
          <a:p>
            <a:r>
              <a:rPr lang="en-US" sz="3600" dirty="0">
                <a:effectLst/>
              </a:rPr>
              <a:t>What should students proficient in science be expected to do? *</a:t>
            </a:r>
          </a:p>
        </p:txBody>
      </p:sp>
      <p:sp>
        <p:nvSpPr>
          <p:cNvPr id="5" name="Text Placeholder 4"/>
          <p:cNvSpPr>
            <a:spLocks noGrp="1"/>
          </p:cNvSpPr>
          <p:nvPr>
            <p:ph type="body" sz="quarter" idx="10"/>
          </p:nvPr>
        </p:nvSpPr>
        <p:spPr>
          <a:xfrm>
            <a:off x="228600" y="2057400"/>
            <a:ext cx="8382000" cy="4114801"/>
          </a:xfrm>
        </p:spPr>
        <p:txBody>
          <a:bodyPr/>
          <a:lstStyle/>
          <a:p>
            <a:r>
              <a:rPr lang="en-US" dirty="0" smtClean="0"/>
              <a:t>Know, use, and interpret scientific explanations of the natural world</a:t>
            </a:r>
          </a:p>
          <a:p>
            <a:r>
              <a:rPr lang="en-US" dirty="0" smtClean="0"/>
              <a:t>Generate and evaluate scientific evidence and explanations</a:t>
            </a:r>
          </a:p>
          <a:p>
            <a:r>
              <a:rPr lang="en-US" dirty="0" smtClean="0"/>
              <a:t>Understand the nature and development of scientific knowledge</a:t>
            </a:r>
          </a:p>
          <a:p>
            <a:r>
              <a:rPr lang="en-US" dirty="0" smtClean="0"/>
              <a:t>Participate productively in scientific practices and discourse</a:t>
            </a:r>
          </a:p>
          <a:p>
            <a:pPr>
              <a:buNone/>
            </a:pPr>
            <a:endParaRPr lang="en-US" sz="800" dirty="0" smtClean="0"/>
          </a:p>
          <a:p>
            <a:pPr>
              <a:buNone/>
            </a:pPr>
            <a:r>
              <a:rPr lang="en-US" sz="2400" dirty="0" smtClean="0"/>
              <a:t>                  *http://www.ostp.gov/galleries/PCAST/Alberts.pdf</a:t>
            </a:r>
          </a:p>
          <a:p>
            <a:endParaRPr lang="en-US" dirty="0" smtClean="0"/>
          </a:p>
          <a:p>
            <a:endParaRPr lang="en-US" dirty="0" smtClean="0"/>
          </a:p>
          <a:p>
            <a:endParaRPr lang="en-US" dirty="0"/>
          </a:p>
        </p:txBody>
      </p:sp>
    </p:spTree>
    <p:extLst>
      <p:ext uri="{BB962C8B-B14F-4D97-AF65-F5344CB8AC3E}">
        <p14:creationId xmlns:p14="http://schemas.microsoft.com/office/powerpoint/2010/main" val="2288279262"/>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rot="19901820">
            <a:off x="229155" y="2715177"/>
            <a:ext cx="8265403" cy="1015663"/>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6000" b="1" cap="all" spc="0" dirty="0" smtClean="0">
                <a:ln w="0"/>
                <a:solidFill>
                  <a:srgbClr val="00B050"/>
                </a:solidFill>
                <a:effectLst>
                  <a:reflection blurRad="12700" stA="50000" endPos="50000" dist="5000" dir="5400000" sy="-100000" rotWithShape="0"/>
                </a:effectLst>
              </a:rPr>
              <a:t>Science Practices</a:t>
            </a:r>
            <a:endParaRPr lang="en-US" sz="6000" b="1" cap="all" spc="0" dirty="0">
              <a:ln w="0"/>
              <a:solidFill>
                <a:srgbClr val="00B050"/>
              </a:solidFill>
              <a:effectLst>
                <a:reflection blurRad="12700" stA="50000" endPos="50000" dist="5000" dir="5400000" sy="-100000" rotWithShape="0"/>
              </a:effectLst>
            </a:endParaRPr>
          </a:p>
        </p:txBody>
      </p:sp>
      <p:sp>
        <p:nvSpPr>
          <p:cNvPr id="4" name="Rectangle 3"/>
          <p:cNvSpPr/>
          <p:nvPr/>
        </p:nvSpPr>
        <p:spPr>
          <a:xfrm>
            <a:off x="277978" y="493267"/>
            <a:ext cx="3416321" cy="646331"/>
          </a:xfrm>
          <a:prstGeom prst="rect">
            <a:avLst/>
          </a:prstGeom>
          <a:noFill/>
        </p:spPr>
        <p:txBody>
          <a:bodyPr wrap="none" lIns="91440" tIns="45720" rIns="91440" bIns="45720">
            <a:spAutoFit/>
          </a:bodyPr>
          <a:lstStyle/>
          <a:p>
            <a:pPr algn="ctr"/>
            <a:r>
              <a:rPr lang="en-US" sz="3600" b="1" i="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Ask Questions</a:t>
            </a:r>
            <a:endParaRPr lang="en-US" sz="3600" b="1" i="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5" name="Rectangle 4"/>
          <p:cNvSpPr/>
          <p:nvPr/>
        </p:nvSpPr>
        <p:spPr>
          <a:xfrm rot="16200000">
            <a:off x="-1866901" y="3027263"/>
            <a:ext cx="4698659" cy="923330"/>
          </a:xfrm>
          <a:prstGeom prst="rect">
            <a:avLst/>
          </a:prstGeom>
          <a:noFill/>
        </p:spPr>
        <p:txBody>
          <a:bodyPr wrap="none" lIns="91440" tIns="45720" rIns="91440" bIns="45720">
            <a:spAutoFit/>
          </a:bodyPr>
          <a:lstStyle/>
          <a:p>
            <a:pPr algn="ctr"/>
            <a:r>
              <a:rPr lang="en-US" sz="5400" b="1" cap="none" spc="0" dirty="0" smtClean="0">
                <a:ln w="1905"/>
                <a:solidFill>
                  <a:srgbClr val="FF0000"/>
                </a:solidFill>
                <a:effectLst>
                  <a:innerShdw blurRad="69850" dist="43180" dir="5400000">
                    <a:srgbClr val="000000">
                      <a:alpha val="65000"/>
                    </a:srgbClr>
                  </a:innerShdw>
                </a:effectLst>
              </a:rPr>
              <a:t>Data Analysis</a:t>
            </a:r>
            <a:endParaRPr lang="en-US" sz="5400" b="1" cap="none" spc="0" dirty="0">
              <a:ln w="1905"/>
              <a:solidFill>
                <a:srgbClr val="FF0000"/>
              </a:solidFill>
              <a:effectLst>
                <a:innerShdw blurRad="69850" dist="43180" dir="5400000">
                  <a:srgbClr val="000000">
                    <a:alpha val="65000"/>
                  </a:srgbClr>
                </a:innerShdw>
              </a:effectLst>
            </a:endParaRPr>
          </a:p>
        </p:txBody>
      </p:sp>
      <p:sp>
        <p:nvSpPr>
          <p:cNvPr id="7" name="TextBox 6"/>
          <p:cNvSpPr txBox="1"/>
          <p:nvPr/>
        </p:nvSpPr>
        <p:spPr>
          <a:xfrm>
            <a:off x="927161" y="5889455"/>
            <a:ext cx="8502104" cy="707886"/>
          </a:xfrm>
          <a:prstGeom prst="rect">
            <a:avLst/>
          </a:prstGeom>
          <a:noFill/>
        </p:spPr>
        <p:txBody>
          <a:bodyPr wrap="square" rtlCol="0">
            <a:spAutoFit/>
          </a:bodyPr>
          <a:lstStyle/>
          <a:p>
            <a:r>
              <a:rPr lang="en-US" sz="4000" b="1" dirty="0" smtClean="0"/>
              <a:t>Evidence-Based Conclusions</a:t>
            </a:r>
            <a:endParaRPr lang="en-US" sz="4000" b="1" dirty="0"/>
          </a:p>
        </p:txBody>
      </p:sp>
      <p:sp>
        <p:nvSpPr>
          <p:cNvPr id="8" name="Rectangle 7"/>
          <p:cNvSpPr/>
          <p:nvPr/>
        </p:nvSpPr>
        <p:spPr>
          <a:xfrm>
            <a:off x="4927479" y="5124450"/>
            <a:ext cx="3546163" cy="707886"/>
          </a:xfrm>
          <a:prstGeom prst="rect">
            <a:avLst/>
          </a:prstGeom>
          <a:noFill/>
        </p:spPr>
        <p:txBody>
          <a:bodyPr wrap="none" lIns="91440" tIns="45720" rIns="91440" bIns="45720">
            <a:spAutoFit/>
          </a:bodyPr>
          <a:lstStyle/>
          <a:p>
            <a:pPr algn="ctr"/>
            <a:r>
              <a:rPr lang="en-US" sz="40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Relationships</a:t>
            </a:r>
            <a:endParaRPr lang="en-US" sz="40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9" name="TextBox 8"/>
          <p:cNvSpPr txBox="1"/>
          <p:nvPr/>
        </p:nvSpPr>
        <p:spPr>
          <a:xfrm>
            <a:off x="6857999" y="2756281"/>
            <a:ext cx="2247901" cy="461665"/>
          </a:xfrm>
          <a:prstGeom prst="rect">
            <a:avLst/>
          </a:prstGeom>
          <a:noFill/>
        </p:spPr>
        <p:txBody>
          <a:bodyPr wrap="square" rtlCol="0">
            <a:spAutoFit/>
          </a:bodyPr>
          <a:lstStyle/>
          <a:p>
            <a:r>
              <a:rPr lang="en-US" sz="2400" b="1" i="1" dirty="0" smtClean="0">
                <a:solidFill>
                  <a:srgbClr val="CC0099"/>
                </a:solidFill>
              </a:rPr>
              <a:t>Techniques</a:t>
            </a:r>
            <a:endParaRPr lang="en-US" sz="2400" b="1" i="1" dirty="0">
              <a:solidFill>
                <a:srgbClr val="CC0099"/>
              </a:solidFill>
            </a:endParaRPr>
          </a:p>
        </p:txBody>
      </p:sp>
      <p:sp>
        <p:nvSpPr>
          <p:cNvPr id="10" name="TextBox 9"/>
          <p:cNvSpPr txBox="1"/>
          <p:nvPr/>
        </p:nvSpPr>
        <p:spPr>
          <a:xfrm rot="19966252">
            <a:off x="3006799" y="3717876"/>
            <a:ext cx="3733799" cy="584775"/>
          </a:xfrm>
          <a:prstGeom prst="rect">
            <a:avLst/>
          </a:prstGeom>
          <a:noFill/>
        </p:spPr>
        <p:txBody>
          <a:bodyPr wrap="square" rtlCol="0">
            <a:spAutoFit/>
          </a:bodyPr>
          <a:lstStyle/>
          <a:p>
            <a:r>
              <a:rPr lang="en-US" sz="3200" dirty="0" smtClean="0">
                <a:solidFill>
                  <a:srgbClr val="FFC000"/>
                </a:solidFill>
              </a:rPr>
              <a:t>Design</a:t>
            </a:r>
            <a:r>
              <a:rPr lang="en-US" sz="2800" dirty="0" smtClean="0">
                <a:solidFill>
                  <a:srgbClr val="FFC000"/>
                </a:solidFill>
              </a:rPr>
              <a:t> Investigations</a:t>
            </a:r>
            <a:endParaRPr lang="en-US" sz="2800" dirty="0">
              <a:solidFill>
                <a:srgbClr val="FFC000"/>
              </a:solidFill>
            </a:endParaRPr>
          </a:p>
        </p:txBody>
      </p:sp>
      <p:sp>
        <p:nvSpPr>
          <p:cNvPr id="11" name="Rectangle 10"/>
          <p:cNvSpPr/>
          <p:nvPr/>
        </p:nvSpPr>
        <p:spPr>
          <a:xfrm rot="19937272">
            <a:off x="1164236" y="2034508"/>
            <a:ext cx="4619463" cy="646331"/>
          </a:xfrm>
          <a:prstGeom prst="rect">
            <a:avLst/>
          </a:prstGeom>
        </p:spPr>
        <p:txBody>
          <a:bodyPr wrap="square">
            <a:spAutoFit/>
          </a:bodyPr>
          <a:lstStyle/>
          <a:p>
            <a:r>
              <a:rPr lang="en-US" sz="3600" b="1" dirty="0">
                <a:solidFill>
                  <a:srgbClr val="FF9933"/>
                </a:solidFill>
              </a:rPr>
              <a:t>Scientific Models</a:t>
            </a:r>
          </a:p>
        </p:txBody>
      </p:sp>
      <p:sp>
        <p:nvSpPr>
          <p:cNvPr id="12" name="TextBox 11"/>
          <p:cNvSpPr txBox="1"/>
          <p:nvPr/>
        </p:nvSpPr>
        <p:spPr>
          <a:xfrm rot="5400000">
            <a:off x="3224050" y="750685"/>
            <a:ext cx="1647202" cy="523220"/>
          </a:xfrm>
          <a:prstGeom prst="rect">
            <a:avLst/>
          </a:prstGeom>
          <a:noFill/>
        </p:spPr>
        <p:txBody>
          <a:bodyPr wrap="square" rtlCol="0">
            <a:spAutoFit/>
          </a:bodyPr>
          <a:lstStyle/>
          <a:p>
            <a:r>
              <a:rPr lang="en-US" sz="2800" b="1" dirty="0" smtClean="0">
                <a:solidFill>
                  <a:srgbClr val="00CC66"/>
                </a:solidFill>
              </a:rPr>
              <a:t>Tools</a:t>
            </a:r>
            <a:endParaRPr lang="en-US" sz="2800" b="1" dirty="0">
              <a:solidFill>
                <a:srgbClr val="00CC66"/>
              </a:solidFill>
            </a:endParaRPr>
          </a:p>
        </p:txBody>
      </p:sp>
      <p:sp>
        <p:nvSpPr>
          <p:cNvPr id="13" name="Rectangle 12"/>
          <p:cNvSpPr/>
          <p:nvPr/>
        </p:nvSpPr>
        <p:spPr>
          <a:xfrm>
            <a:off x="1101972" y="1593867"/>
            <a:ext cx="2371996" cy="461665"/>
          </a:xfrm>
          <a:prstGeom prst="rect">
            <a:avLst/>
          </a:prstGeom>
        </p:spPr>
        <p:txBody>
          <a:bodyPr wrap="none">
            <a:spAutoFit/>
          </a:bodyPr>
          <a:lstStyle/>
          <a:p>
            <a:r>
              <a:rPr lang="en-US" sz="2400" u="sng" dirty="0"/>
              <a:t>Critical Thinking</a:t>
            </a:r>
          </a:p>
        </p:txBody>
      </p:sp>
      <p:sp>
        <p:nvSpPr>
          <p:cNvPr id="14" name="Rectangle 13"/>
          <p:cNvSpPr/>
          <p:nvPr/>
        </p:nvSpPr>
        <p:spPr>
          <a:xfrm>
            <a:off x="4658038" y="354767"/>
            <a:ext cx="4018921" cy="923330"/>
          </a:xfrm>
          <a:prstGeom prst="rect">
            <a:avLst/>
          </a:prstGeom>
          <a:noFill/>
        </p:spPr>
        <p:txBody>
          <a:bodyPr wrap="none" lIns="91440" tIns="45720" rIns="91440" bIns="45720">
            <a:spAutoFit/>
          </a:bodyPr>
          <a:lstStyle/>
          <a:p>
            <a:pPr algn="ctr"/>
            <a:r>
              <a:rPr lang="en-US"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Technology</a:t>
            </a:r>
            <a:endParaRPr lang="en-US"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15" name="Rectangle 14"/>
          <p:cNvSpPr/>
          <p:nvPr/>
        </p:nvSpPr>
        <p:spPr>
          <a:xfrm>
            <a:off x="6700561" y="3488928"/>
            <a:ext cx="1893467" cy="707886"/>
          </a:xfrm>
          <a:prstGeom prst="rect">
            <a:avLst/>
          </a:prstGeom>
          <a:noFill/>
        </p:spPr>
        <p:txBody>
          <a:bodyPr wrap="none" lIns="91440" tIns="45720" rIns="91440" bIns="45720">
            <a:spAutoFit/>
          </a:bodyPr>
          <a:lstStyle/>
          <a:p>
            <a:pPr algn="ctr"/>
            <a:r>
              <a:rPr lang="en-US" sz="40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Inquiry</a:t>
            </a:r>
            <a:endParaRPr lang="en-US" sz="4000" b="1" cap="none" spc="0"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16" name="Rectangle 15"/>
          <p:cNvSpPr/>
          <p:nvPr/>
        </p:nvSpPr>
        <p:spPr>
          <a:xfrm>
            <a:off x="5178213" y="4234755"/>
            <a:ext cx="3145412" cy="707886"/>
          </a:xfrm>
          <a:prstGeom prst="rect">
            <a:avLst/>
          </a:prstGeom>
          <a:noFill/>
        </p:spPr>
        <p:txBody>
          <a:bodyPr wrap="none" lIns="91440" tIns="45720" rIns="91440" bIns="45720">
            <a:spAutoFit/>
          </a:bodyPr>
          <a:lstStyle/>
          <a:p>
            <a:pPr algn="ctr"/>
            <a:r>
              <a:rPr lang="en-US" sz="40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Engineering</a:t>
            </a:r>
            <a:endParaRPr lang="en-US" sz="40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extLst>
      <p:ext uri="{BB962C8B-B14F-4D97-AF65-F5344CB8AC3E}">
        <p14:creationId xmlns:p14="http://schemas.microsoft.com/office/powerpoint/2010/main" val="2398485253"/>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100" y="-457200"/>
            <a:ext cx="9829800" cy="78638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3687861"/>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3">
            <a:extLst>
              <a:ext uri="{28A0092B-C50C-407E-A947-70E740481C1C}">
                <a14:useLocalDpi xmlns:a14="http://schemas.microsoft.com/office/drawing/2010/main" val="0"/>
              </a:ext>
            </a:extLst>
          </a:blip>
          <a:srcRect l="12778" t="16888" r="36111" b="7556"/>
          <a:stretch>
            <a:fillRect/>
          </a:stretch>
        </p:blipFill>
        <p:spPr bwMode="auto">
          <a:xfrm>
            <a:off x="1066800" y="228600"/>
            <a:ext cx="7010400" cy="647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79" name="TextBox 2"/>
          <p:cNvSpPr txBox="1">
            <a:spLocks noChangeArrowheads="1"/>
          </p:cNvSpPr>
          <p:nvPr/>
        </p:nvSpPr>
        <p:spPr bwMode="auto">
          <a:xfrm>
            <a:off x="6477000" y="6172200"/>
            <a:ext cx="2362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cs typeface="Times New Roman" pitchFamily="18" charset="0"/>
              </a:defRPr>
            </a:lvl1pPr>
            <a:lvl2pPr marL="742950" indent="-285750">
              <a:defRPr>
                <a:solidFill>
                  <a:schemeClr val="tx1"/>
                </a:solidFill>
                <a:latin typeface="Arial" charset="0"/>
                <a:cs typeface="Times New Roman" pitchFamily="18" charset="0"/>
              </a:defRPr>
            </a:lvl2pPr>
            <a:lvl3pPr marL="1143000" indent="-228600">
              <a:defRPr>
                <a:solidFill>
                  <a:schemeClr val="tx1"/>
                </a:solidFill>
                <a:latin typeface="Arial" charset="0"/>
                <a:cs typeface="Times New Roman" pitchFamily="18" charset="0"/>
              </a:defRPr>
            </a:lvl3pPr>
            <a:lvl4pPr marL="1600200" indent="-228600">
              <a:defRPr>
                <a:solidFill>
                  <a:schemeClr val="tx1"/>
                </a:solidFill>
                <a:latin typeface="Arial" charset="0"/>
                <a:cs typeface="Times New Roman" pitchFamily="18" charset="0"/>
              </a:defRPr>
            </a:lvl4pPr>
            <a:lvl5pPr marL="2057400" indent="-228600">
              <a:defRPr>
                <a:solidFill>
                  <a:schemeClr val="tx1"/>
                </a:solidFill>
                <a:latin typeface="Arial" charset="0"/>
                <a:cs typeface="Times New Roman" pitchFamily="18" charset="0"/>
              </a:defRPr>
            </a:lvl5pPr>
            <a:lvl6pPr marL="2514600" indent="-228600" eaLnBrk="0" fontAlgn="base" hangingPunct="0">
              <a:spcBef>
                <a:spcPct val="0"/>
              </a:spcBef>
              <a:spcAft>
                <a:spcPct val="0"/>
              </a:spcAft>
              <a:defRPr>
                <a:solidFill>
                  <a:schemeClr val="tx1"/>
                </a:solidFill>
                <a:latin typeface="Arial" charset="0"/>
                <a:cs typeface="Times New Roman" pitchFamily="18" charset="0"/>
              </a:defRPr>
            </a:lvl6pPr>
            <a:lvl7pPr marL="2971800" indent="-228600" eaLnBrk="0" fontAlgn="base" hangingPunct="0">
              <a:spcBef>
                <a:spcPct val="0"/>
              </a:spcBef>
              <a:spcAft>
                <a:spcPct val="0"/>
              </a:spcAft>
              <a:defRPr>
                <a:solidFill>
                  <a:schemeClr val="tx1"/>
                </a:solidFill>
                <a:latin typeface="Arial" charset="0"/>
                <a:cs typeface="Times New Roman" pitchFamily="18" charset="0"/>
              </a:defRPr>
            </a:lvl7pPr>
            <a:lvl8pPr marL="3429000" indent="-228600" eaLnBrk="0" fontAlgn="base" hangingPunct="0">
              <a:spcBef>
                <a:spcPct val="0"/>
              </a:spcBef>
              <a:spcAft>
                <a:spcPct val="0"/>
              </a:spcAft>
              <a:defRPr>
                <a:solidFill>
                  <a:schemeClr val="tx1"/>
                </a:solidFill>
                <a:latin typeface="Arial" charset="0"/>
                <a:cs typeface="Times New Roman" pitchFamily="18" charset="0"/>
              </a:defRPr>
            </a:lvl8pPr>
            <a:lvl9pPr marL="3886200" indent="-228600" eaLnBrk="0" fontAlgn="base" hangingPunct="0">
              <a:spcBef>
                <a:spcPct val="0"/>
              </a:spcBef>
              <a:spcAft>
                <a:spcPct val="0"/>
              </a:spcAft>
              <a:defRPr>
                <a:solidFill>
                  <a:schemeClr val="tx1"/>
                </a:solidFill>
                <a:latin typeface="Arial" charset="0"/>
                <a:cs typeface="Times New Roman" pitchFamily="18" charset="0"/>
              </a:defRPr>
            </a:lvl9pPr>
          </a:lstStyle>
          <a:p>
            <a:r>
              <a:rPr lang="en-US" sz="1400">
                <a:latin typeface="Calibri" pitchFamily="34" charset="0"/>
              </a:rPr>
              <a:t>Teaching Physics with TOYS, EASY</a:t>
            </a:r>
            <a:r>
              <a:rPr lang="en-US" sz="1400" i="1">
                <a:latin typeface="Calibri" pitchFamily="34" charset="0"/>
              </a:rPr>
              <a:t>Guide™ Edition</a:t>
            </a:r>
            <a:endParaRPr lang="en-US" sz="1400">
              <a:latin typeface="Calibri" pitchFamily="34" charset="0"/>
            </a:endParaRPr>
          </a:p>
        </p:txBody>
      </p:sp>
      <p:sp>
        <p:nvSpPr>
          <p:cNvPr id="24580" name="TextBox 3"/>
          <p:cNvSpPr txBox="1">
            <a:spLocks noChangeArrowheads="1"/>
          </p:cNvSpPr>
          <p:nvPr/>
        </p:nvSpPr>
        <p:spPr bwMode="auto">
          <a:xfrm>
            <a:off x="304800" y="6172200"/>
            <a:ext cx="2362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cs typeface="Times New Roman" pitchFamily="18" charset="0"/>
              </a:defRPr>
            </a:lvl1pPr>
            <a:lvl2pPr marL="742950" indent="-285750">
              <a:defRPr>
                <a:solidFill>
                  <a:schemeClr val="tx1"/>
                </a:solidFill>
                <a:latin typeface="Arial" charset="0"/>
                <a:cs typeface="Times New Roman" pitchFamily="18" charset="0"/>
              </a:defRPr>
            </a:lvl2pPr>
            <a:lvl3pPr marL="1143000" indent="-228600">
              <a:defRPr>
                <a:solidFill>
                  <a:schemeClr val="tx1"/>
                </a:solidFill>
                <a:latin typeface="Arial" charset="0"/>
                <a:cs typeface="Times New Roman" pitchFamily="18" charset="0"/>
              </a:defRPr>
            </a:lvl3pPr>
            <a:lvl4pPr marL="1600200" indent="-228600">
              <a:defRPr>
                <a:solidFill>
                  <a:schemeClr val="tx1"/>
                </a:solidFill>
                <a:latin typeface="Arial" charset="0"/>
                <a:cs typeface="Times New Roman" pitchFamily="18" charset="0"/>
              </a:defRPr>
            </a:lvl4pPr>
            <a:lvl5pPr marL="2057400" indent="-228600">
              <a:defRPr>
                <a:solidFill>
                  <a:schemeClr val="tx1"/>
                </a:solidFill>
                <a:latin typeface="Arial" charset="0"/>
                <a:cs typeface="Times New Roman" pitchFamily="18" charset="0"/>
              </a:defRPr>
            </a:lvl5pPr>
            <a:lvl6pPr marL="2514600" indent="-228600" eaLnBrk="0" fontAlgn="base" hangingPunct="0">
              <a:spcBef>
                <a:spcPct val="0"/>
              </a:spcBef>
              <a:spcAft>
                <a:spcPct val="0"/>
              </a:spcAft>
              <a:defRPr>
                <a:solidFill>
                  <a:schemeClr val="tx1"/>
                </a:solidFill>
                <a:latin typeface="Arial" charset="0"/>
                <a:cs typeface="Times New Roman" pitchFamily="18" charset="0"/>
              </a:defRPr>
            </a:lvl6pPr>
            <a:lvl7pPr marL="2971800" indent="-228600" eaLnBrk="0" fontAlgn="base" hangingPunct="0">
              <a:spcBef>
                <a:spcPct val="0"/>
              </a:spcBef>
              <a:spcAft>
                <a:spcPct val="0"/>
              </a:spcAft>
              <a:defRPr>
                <a:solidFill>
                  <a:schemeClr val="tx1"/>
                </a:solidFill>
                <a:latin typeface="Arial" charset="0"/>
                <a:cs typeface="Times New Roman" pitchFamily="18" charset="0"/>
              </a:defRPr>
            </a:lvl7pPr>
            <a:lvl8pPr marL="3429000" indent="-228600" eaLnBrk="0" fontAlgn="base" hangingPunct="0">
              <a:spcBef>
                <a:spcPct val="0"/>
              </a:spcBef>
              <a:spcAft>
                <a:spcPct val="0"/>
              </a:spcAft>
              <a:defRPr>
                <a:solidFill>
                  <a:schemeClr val="tx1"/>
                </a:solidFill>
                <a:latin typeface="Arial" charset="0"/>
                <a:cs typeface="Times New Roman" pitchFamily="18" charset="0"/>
              </a:defRPr>
            </a:lvl8pPr>
            <a:lvl9pPr marL="3886200" indent="-228600" eaLnBrk="0" fontAlgn="base" hangingPunct="0">
              <a:spcBef>
                <a:spcPct val="0"/>
              </a:spcBef>
              <a:spcAft>
                <a:spcPct val="0"/>
              </a:spcAft>
              <a:defRPr>
                <a:solidFill>
                  <a:schemeClr val="tx1"/>
                </a:solidFill>
                <a:latin typeface="Arial" charset="0"/>
                <a:cs typeface="Times New Roman" pitchFamily="18" charset="0"/>
              </a:defRPr>
            </a:lvl9pPr>
          </a:lstStyle>
          <a:p>
            <a:r>
              <a:rPr lang="en-US" sz="1400">
                <a:latin typeface="Calibri" pitchFamily="34" charset="0"/>
              </a:rPr>
              <a:t>Teaching Students to be Scientists</a:t>
            </a:r>
          </a:p>
        </p:txBody>
      </p:sp>
    </p:spTree>
    <p:extLst>
      <p:ext uri="{BB962C8B-B14F-4D97-AF65-F5344CB8AC3E}">
        <p14:creationId xmlns:p14="http://schemas.microsoft.com/office/powerpoint/2010/main" val="1847780099"/>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0"/>
            <a:ext cx="93726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sp>
        <p:nvSpPr>
          <p:cNvPr id="2" name="Rectangle 1"/>
          <p:cNvSpPr/>
          <p:nvPr/>
        </p:nvSpPr>
        <p:spPr bwMode="auto">
          <a:xfrm>
            <a:off x="0" y="990600"/>
            <a:ext cx="1905000" cy="5562600"/>
          </a:xfrm>
          <a:prstGeom prst="rect">
            <a:avLst/>
          </a:prstGeom>
          <a:noFill/>
          <a:ln w="9525" cap="flat" cmpd="sng" algn="ctr">
            <a:solidFill>
              <a:srgbClr val="7030A0"/>
            </a:solidFill>
            <a:prstDash val="solid"/>
            <a:round/>
            <a:headEnd type="none" w="med" len="med"/>
            <a:tailEnd type="none" w="med" len="med"/>
          </a:ln>
          <a:effectLst>
            <a:glow rad="228600">
              <a:schemeClr val="accent2">
                <a:satMod val="175000"/>
                <a:alpha val="40000"/>
              </a:schemeClr>
            </a:glo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a typeface="ヒラギノ角ゴ Pro W3" pitchFamily="1" charset="-128"/>
            </a:endParaRPr>
          </a:p>
        </p:txBody>
      </p:sp>
      <p:sp>
        <p:nvSpPr>
          <p:cNvPr id="3" name="Rectangle 2"/>
          <p:cNvSpPr/>
          <p:nvPr/>
        </p:nvSpPr>
        <p:spPr bwMode="auto">
          <a:xfrm>
            <a:off x="0" y="2209800"/>
            <a:ext cx="8915400" cy="914400"/>
          </a:xfrm>
          <a:prstGeom prst="rect">
            <a:avLst/>
          </a:prstGeom>
          <a:noFill/>
          <a:ln w="9525" cap="flat" cmpd="sng" algn="ctr">
            <a:solidFill>
              <a:srgbClr val="7030A0"/>
            </a:solidFill>
            <a:prstDash val="solid"/>
            <a:round/>
            <a:headEnd type="none" w="med" len="med"/>
            <a:tailEnd type="none" w="med" len="med"/>
          </a:ln>
          <a:effectLst>
            <a:glow rad="228600">
              <a:schemeClr val="accent2">
                <a:satMod val="175000"/>
                <a:alpha val="40000"/>
              </a:schemeClr>
            </a:glo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a typeface="ヒラギノ角ゴ Pro W3" pitchFamily="1" charset="-128"/>
            </a:endParaRPr>
          </a:p>
        </p:txBody>
      </p:sp>
      <p:sp>
        <p:nvSpPr>
          <p:cNvPr id="4" name="Rectangle 3"/>
          <p:cNvSpPr/>
          <p:nvPr/>
        </p:nvSpPr>
        <p:spPr bwMode="auto">
          <a:xfrm>
            <a:off x="3581400" y="990600"/>
            <a:ext cx="3581400" cy="1219200"/>
          </a:xfrm>
          <a:prstGeom prst="rect">
            <a:avLst/>
          </a:prstGeom>
          <a:noFill/>
          <a:ln w="9525" cap="flat" cmpd="sng" algn="ctr">
            <a:solidFill>
              <a:srgbClr val="7030A0"/>
            </a:solidFill>
            <a:prstDash val="solid"/>
            <a:round/>
            <a:headEnd type="none" w="med" len="med"/>
            <a:tailEnd type="none" w="med" len="med"/>
          </a:ln>
          <a:effectLst>
            <a:glow rad="228600">
              <a:schemeClr val="accent2">
                <a:satMod val="175000"/>
                <a:alpha val="40000"/>
              </a:schemeClr>
            </a:glo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a typeface="ヒラギノ角ゴ Pro W3" pitchFamily="1" charset="-128"/>
            </a:endParaRPr>
          </a:p>
        </p:txBody>
      </p:sp>
    </p:spTree>
    <p:extLst>
      <p:ext uri="{BB962C8B-B14F-4D97-AF65-F5344CB8AC3E}">
        <p14:creationId xmlns:p14="http://schemas.microsoft.com/office/powerpoint/2010/main" val="150212518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1"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subTnLst>
                                    <p:set>
                                      <p:cBhvr override="childStyle">
                                        <p:cTn dur="1" fill="hold" display="0" masterRel="sameClick" afterEffect="1">
                                          <p:stCondLst>
                                            <p:cond evt="end" delay="0">
                                              <p:tn val="9"/>
                                            </p:cond>
                                          </p:stCondLst>
                                        </p:cTn>
                                        <p:tgtEl>
                                          <p:spTgt spid="2"/>
                                        </p:tgtEl>
                                        <p:attrNameLst>
                                          <p:attrName>style.visibility</p:attrName>
                                        </p:attrNameLst>
                                      </p:cBhvr>
                                      <p:to>
                                        <p:strVal val="hidden"/>
                                      </p:to>
                                    </p:set>
                                  </p:subTnLst>
                                </p:cTn>
                              </p:par>
                              <p:par>
                                <p:cTn id="12" presetID="1" presetClass="entr" presetSubtype="0"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childTnLst>
                                </p:cTn>
                              </p:par>
                              <p:par>
                                <p:cTn id="18" presetID="10" presetClass="entr" presetSubtype="0" fill="hold" grpId="1" nodeType="with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500"/>
                                        <p:tgtEl>
                                          <p:spTgt spid="3"/>
                                        </p:tgtEl>
                                      </p:cBhvr>
                                    </p:animEffect>
                                  </p:childTnLst>
                                  <p:subTnLst>
                                    <p:set>
                                      <p:cBhvr override="childStyle">
                                        <p:cTn dur="1" fill="hold" display="0" masterRel="sameClick" afterEffect="1">
                                          <p:stCondLst>
                                            <p:cond evt="end" delay="0">
                                              <p:tn val="18"/>
                                            </p:cond>
                                          </p:stCondLst>
                                        </p:cTn>
                                        <p:tgtEl>
                                          <p:spTgt spid="3"/>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4"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524000"/>
            <a:ext cx="8153400" cy="1295400"/>
          </a:xfrm>
        </p:spPr>
        <p:txBody>
          <a:bodyPr>
            <a:normAutofit/>
          </a:bodyPr>
          <a:lstStyle/>
          <a:p>
            <a:pPr>
              <a:spcAft>
                <a:spcPts val="1800"/>
              </a:spcAft>
              <a:buNone/>
            </a:pPr>
            <a:r>
              <a:rPr lang="en-US" sz="3000" b="1" dirty="0" smtClean="0"/>
              <a:t>Transform instructional practices to:</a:t>
            </a:r>
          </a:p>
        </p:txBody>
      </p:sp>
      <p:sp>
        <p:nvSpPr>
          <p:cNvPr id="3" name="Title 2"/>
          <p:cNvSpPr>
            <a:spLocks noGrp="1"/>
          </p:cNvSpPr>
          <p:nvPr>
            <p:ph type="title"/>
          </p:nvPr>
        </p:nvSpPr>
        <p:spPr/>
        <p:txBody>
          <a:bodyPr>
            <a:normAutofit/>
          </a:bodyPr>
          <a:lstStyle/>
          <a:p>
            <a:r>
              <a:rPr lang="en-US" sz="3600" dirty="0" smtClean="0">
                <a:effectLst/>
              </a:rPr>
              <a:t>Goals of the Revised Standards and Model Curricula</a:t>
            </a:r>
            <a:endParaRPr lang="en-US" sz="3600" dirty="0">
              <a:effectLst/>
            </a:endParaRPr>
          </a:p>
        </p:txBody>
      </p:sp>
      <p:pic>
        <p:nvPicPr>
          <p:cNvPr id="5" name="Picture 4" descr="Working_Together.jpg"/>
          <p:cNvPicPr>
            <a:picLocks noChangeAspect="1"/>
          </p:cNvPicPr>
          <p:nvPr/>
        </p:nvPicPr>
        <p:blipFill>
          <a:blip r:embed="rId3" cstate="print"/>
          <a:stretch>
            <a:fillRect/>
          </a:stretch>
        </p:blipFill>
        <p:spPr>
          <a:xfrm>
            <a:off x="4800600" y="2819400"/>
            <a:ext cx="3810000" cy="2528046"/>
          </a:xfrm>
          <a:prstGeom prst="rect">
            <a:avLst/>
          </a:prstGeom>
          <a:ln>
            <a:noFill/>
          </a:ln>
          <a:effectLst>
            <a:outerShdw blurRad="292100" dist="139700" dir="2700000" algn="tl" rotWithShape="0">
              <a:srgbClr val="333333">
                <a:alpha val="65000"/>
              </a:srgbClr>
            </a:outerShdw>
          </a:effectLst>
        </p:spPr>
      </p:pic>
      <p:sp>
        <p:nvSpPr>
          <p:cNvPr id="6" name="TextBox 5"/>
          <p:cNvSpPr txBox="1"/>
          <p:nvPr/>
        </p:nvSpPr>
        <p:spPr>
          <a:xfrm>
            <a:off x="457200" y="2286000"/>
            <a:ext cx="4495800" cy="4201150"/>
          </a:xfrm>
          <a:prstGeom prst="rect">
            <a:avLst/>
          </a:prstGeom>
          <a:noFill/>
        </p:spPr>
        <p:txBody>
          <a:bodyPr wrap="square" rtlCol="0">
            <a:spAutoFit/>
          </a:bodyPr>
          <a:lstStyle/>
          <a:p>
            <a:pPr marL="274320" lvl="1" indent="-274320">
              <a:spcBef>
                <a:spcPts val="580"/>
              </a:spcBef>
              <a:spcAft>
                <a:spcPts val="1200"/>
              </a:spcAft>
              <a:buClr>
                <a:srgbClr val="D34817"/>
              </a:buClr>
              <a:buSzPct val="85000"/>
              <a:buFont typeface="Wingdings 2"/>
              <a:buChar char=""/>
            </a:pPr>
            <a:r>
              <a:rPr lang="en-US" sz="2800" b="1" i="1" dirty="0">
                <a:solidFill>
                  <a:prstClr val="black"/>
                </a:solidFill>
              </a:rPr>
              <a:t>Engage students </a:t>
            </a:r>
            <a:r>
              <a:rPr lang="en-US" sz="2800" dirty="0">
                <a:solidFill>
                  <a:prstClr val="black"/>
                </a:solidFill>
              </a:rPr>
              <a:t>through </a:t>
            </a:r>
            <a:r>
              <a:rPr lang="en-US" sz="2800" b="1" dirty="0">
                <a:solidFill>
                  <a:srgbClr val="EB641B"/>
                </a:solidFill>
              </a:rPr>
              <a:t>problem-based</a:t>
            </a:r>
            <a:r>
              <a:rPr lang="en-US" sz="2800" dirty="0">
                <a:solidFill>
                  <a:srgbClr val="EB641B"/>
                </a:solidFill>
              </a:rPr>
              <a:t> </a:t>
            </a:r>
            <a:r>
              <a:rPr lang="en-US" sz="2800" dirty="0">
                <a:solidFill>
                  <a:prstClr val="black"/>
                </a:solidFill>
              </a:rPr>
              <a:t>or</a:t>
            </a:r>
            <a:r>
              <a:rPr lang="en-US" sz="2800" b="1" dirty="0">
                <a:solidFill>
                  <a:prstClr val="black"/>
                </a:solidFill>
              </a:rPr>
              <a:t> </a:t>
            </a:r>
            <a:r>
              <a:rPr lang="en-US" sz="2800" b="1" dirty="0">
                <a:solidFill>
                  <a:srgbClr val="EB641B"/>
                </a:solidFill>
              </a:rPr>
              <a:t>project-based</a:t>
            </a:r>
            <a:r>
              <a:rPr lang="en-US" sz="2800" b="1" dirty="0">
                <a:solidFill>
                  <a:srgbClr val="DA1F28">
                    <a:lumMod val="75000"/>
                  </a:srgbClr>
                </a:solidFill>
              </a:rPr>
              <a:t> </a:t>
            </a:r>
            <a:r>
              <a:rPr lang="en-US" sz="2800" dirty="0">
                <a:solidFill>
                  <a:prstClr val="black"/>
                </a:solidFill>
              </a:rPr>
              <a:t>learning.</a:t>
            </a:r>
          </a:p>
          <a:p>
            <a:pPr marL="274320" lvl="1" indent="-274320">
              <a:spcBef>
                <a:spcPts val="580"/>
              </a:spcBef>
              <a:spcAft>
                <a:spcPts val="1200"/>
              </a:spcAft>
              <a:buClr>
                <a:srgbClr val="D34817"/>
              </a:buClr>
              <a:buSzPct val="85000"/>
              <a:buFont typeface="Wingdings 2"/>
              <a:buChar char=""/>
            </a:pPr>
            <a:r>
              <a:rPr lang="en-US" sz="2800" b="1" i="1" dirty="0">
                <a:solidFill>
                  <a:prstClr val="black"/>
                </a:solidFill>
              </a:rPr>
              <a:t>Prepare students </a:t>
            </a:r>
            <a:r>
              <a:rPr lang="en-US" sz="2800" dirty="0">
                <a:solidFill>
                  <a:prstClr val="black"/>
                </a:solidFill>
              </a:rPr>
              <a:t>for </a:t>
            </a:r>
            <a:r>
              <a:rPr lang="en-US" sz="2800" b="1" dirty="0">
                <a:solidFill>
                  <a:srgbClr val="EB641B"/>
                </a:solidFill>
              </a:rPr>
              <a:t>distributive</a:t>
            </a:r>
            <a:r>
              <a:rPr lang="en-US" sz="2800" dirty="0">
                <a:solidFill>
                  <a:srgbClr val="EB641B"/>
                </a:solidFill>
              </a:rPr>
              <a:t> </a:t>
            </a:r>
            <a:r>
              <a:rPr lang="en-US" sz="2800" dirty="0">
                <a:solidFill>
                  <a:prstClr val="black"/>
                </a:solidFill>
              </a:rPr>
              <a:t>and </a:t>
            </a:r>
            <a:r>
              <a:rPr lang="en-US" sz="2800" b="1" dirty="0">
                <a:solidFill>
                  <a:srgbClr val="EB641B"/>
                </a:solidFill>
              </a:rPr>
              <a:t>performance-based</a:t>
            </a:r>
            <a:r>
              <a:rPr lang="en-US" sz="2800" dirty="0">
                <a:solidFill>
                  <a:srgbClr val="EB641B"/>
                </a:solidFill>
              </a:rPr>
              <a:t> </a:t>
            </a:r>
            <a:r>
              <a:rPr lang="en-US" sz="2800" dirty="0">
                <a:solidFill>
                  <a:prstClr val="black"/>
                </a:solidFill>
              </a:rPr>
              <a:t>assessments.</a:t>
            </a:r>
          </a:p>
          <a:p>
            <a:endParaRPr lang="en-US" dirty="0">
              <a:solidFill>
                <a:prstClr val="black"/>
              </a:solidFill>
            </a:endParaRPr>
          </a:p>
        </p:txBody>
      </p:sp>
    </p:spTree>
    <p:extLst>
      <p:ext uri="{BB962C8B-B14F-4D97-AF65-F5344CB8AC3E}">
        <p14:creationId xmlns:p14="http://schemas.microsoft.com/office/powerpoint/2010/main" val="639851419"/>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anim calcmode="lin" valueType="num">
                                      <p:cBhvr>
                                        <p:cTn id="8"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fade">
                                      <p:cBhvr>
                                        <p:cTn id="14" dur="1000"/>
                                        <p:tgtEl>
                                          <p:spTgt spid="6">
                                            <p:txEl>
                                              <p:pRg st="1" end="1"/>
                                            </p:txEl>
                                          </p:spTgt>
                                        </p:tgtEl>
                                      </p:cBhvr>
                                    </p:animEffect>
                                    <p:anim calcmode="lin" valueType="num">
                                      <p:cBhvr>
                                        <p:cTn id="15"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Title 1"/>
          <p:cNvSpPr>
            <a:spLocks noGrp="1"/>
          </p:cNvSpPr>
          <p:nvPr>
            <p:ph type="title"/>
          </p:nvPr>
        </p:nvSpPr>
        <p:spPr>
          <a:xfrm>
            <a:off x="457200" y="152400"/>
            <a:ext cx="8229600" cy="1325562"/>
          </a:xfrm>
        </p:spPr>
        <p:txBody>
          <a:bodyPr>
            <a:noAutofit/>
          </a:bodyPr>
          <a:lstStyle/>
          <a:p>
            <a:pPr eaLnBrk="1" fontAlgn="auto" hangingPunct="1">
              <a:spcAft>
                <a:spcPts val="0"/>
              </a:spcAft>
              <a:defRPr/>
            </a:pPr>
            <a:r>
              <a:rPr lang="en-US" b="1" dirty="0" smtClean="0">
                <a:effectLst/>
                <a:latin typeface="Cambria" pitchFamily="18" charset="0"/>
              </a:rPr>
              <a:t>One piece of an </a:t>
            </a:r>
            <a:br>
              <a:rPr lang="en-US" b="1" dirty="0" smtClean="0">
                <a:effectLst/>
                <a:latin typeface="Cambria" pitchFamily="18" charset="0"/>
              </a:rPr>
            </a:br>
            <a:r>
              <a:rPr lang="en-US" b="1" dirty="0" smtClean="0">
                <a:effectLst/>
                <a:latin typeface="Cambria" pitchFamily="18" charset="0"/>
              </a:rPr>
              <a:t>integrated whole:</a:t>
            </a:r>
          </a:p>
        </p:txBody>
      </p:sp>
      <p:graphicFrame>
        <p:nvGraphicFramePr>
          <p:cNvPr id="6" name="Content Placeholder 5"/>
          <p:cNvGraphicFramePr>
            <a:graphicFrameLocks noGrp="1"/>
          </p:cNvGraphicFramePr>
          <p:nvPr>
            <p:ph idx="4294967295"/>
          </p:nvPr>
        </p:nvGraphicFramePr>
        <p:xfrm>
          <a:off x="304800" y="1371600"/>
          <a:ext cx="8458200" cy="49228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807712830"/>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 y="-4665"/>
            <a:ext cx="9118600" cy="7294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Oval 3"/>
          <p:cNvSpPr/>
          <p:nvPr/>
        </p:nvSpPr>
        <p:spPr>
          <a:xfrm>
            <a:off x="2667000" y="5105400"/>
            <a:ext cx="1524000" cy="3810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ight Arrow 4"/>
          <p:cNvSpPr/>
          <p:nvPr/>
        </p:nvSpPr>
        <p:spPr>
          <a:xfrm rot="-1080000">
            <a:off x="1568245" y="5230215"/>
            <a:ext cx="1143000" cy="625918"/>
          </a:xfrm>
          <a:prstGeom prst="rightArrow">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8460000">
            <a:off x="4215951" y="5177255"/>
            <a:ext cx="1158875" cy="731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32056786"/>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endParaRPr lang="en-US"/>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441" y="-152400"/>
            <a:ext cx="9180934" cy="723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Oval 4"/>
          <p:cNvSpPr/>
          <p:nvPr/>
        </p:nvSpPr>
        <p:spPr>
          <a:xfrm>
            <a:off x="1295400" y="6248400"/>
            <a:ext cx="609600" cy="2286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Left Arrow 5"/>
          <p:cNvSpPr/>
          <p:nvPr/>
        </p:nvSpPr>
        <p:spPr>
          <a:xfrm>
            <a:off x="2133600" y="6031992"/>
            <a:ext cx="1828800" cy="661416"/>
          </a:xfrm>
          <a:prstGeom prst="leftArrow">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62936367"/>
      </p:ext>
    </p:extLst>
  </p:cSld>
  <p:clrMapOvr>
    <a:masterClrMapping/>
  </p:clrMapOvr>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091" y="0"/>
            <a:ext cx="9144000" cy="7315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Oval 3"/>
          <p:cNvSpPr/>
          <p:nvPr/>
        </p:nvSpPr>
        <p:spPr>
          <a:xfrm>
            <a:off x="2939143" y="3122645"/>
            <a:ext cx="2286000" cy="533400"/>
          </a:xfrm>
          <a:prstGeom prst="ellipse">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Up Arrow 4"/>
          <p:cNvSpPr/>
          <p:nvPr/>
        </p:nvSpPr>
        <p:spPr>
          <a:xfrm>
            <a:off x="3639856" y="3810000"/>
            <a:ext cx="884573" cy="1752600"/>
          </a:xfrm>
          <a:prstGeom prst="upArrow">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81411602"/>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4434" name="Picture 2"/>
          <p:cNvPicPr>
            <a:picLocks noChangeAspect="1" noChangeArrowheads="1"/>
          </p:cNvPicPr>
          <p:nvPr/>
        </p:nvPicPr>
        <p:blipFill>
          <a:blip r:embed="rId3" cstate="print"/>
          <a:srcRect/>
          <a:stretch>
            <a:fillRect/>
          </a:stretch>
        </p:blipFill>
        <p:spPr bwMode="auto">
          <a:xfrm>
            <a:off x="0" y="2002"/>
            <a:ext cx="9144000" cy="6855998"/>
          </a:xfrm>
          <a:prstGeom prst="rect">
            <a:avLst/>
          </a:prstGeom>
          <a:noFill/>
          <a:ln w="9525">
            <a:noFill/>
            <a:miter lim="800000"/>
            <a:headEnd/>
            <a:tailEnd/>
          </a:ln>
        </p:spPr>
      </p:pic>
      <p:sp>
        <p:nvSpPr>
          <p:cNvPr id="3" name="Oval 2"/>
          <p:cNvSpPr/>
          <p:nvPr/>
        </p:nvSpPr>
        <p:spPr>
          <a:xfrm>
            <a:off x="3048000" y="5562600"/>
            <a:ext cx="4419600" cy="4572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Left Arrow 1"/>
          <p:cNvSpPr/>
          <p:nvPr/>
        </p:nvSpPr>
        <p:spPr>
          <a:xfrm>
            <a:off x="7467600" y="5403342"/>
            <a:ext cx="1524000" cy="775716"/>
          </a:xfrm>
          <a:prstGeom prst="leftArrow">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67389536"/>
      </p:ext>
    </p:extLst>
  </p:cSld>
  <p:clrMapOvr>
    <a:masterClrMapping/>
  </p:clrMapOvr>
  <mc:AlternateContent xmlns:mc="http://schemas.openxmlformats.org/markup-compatibility/2006" xmlns:p14="http://schemas.microsoft.com/office/powerpoint/2010/main">
    <mc:Choice Requires="p14">
      <p:transition spd="slow" p14:dur="2000"/>
    </mc:Choice>
    <mc:Fallback xmlns:mv="urn:schemas-microsoft-com:mac:vml" xmlns="">
      <p:transition spd="slow"/>
    </mc:Fallback>
  </mc:AlternateContent>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TextBox 4"/>
          <p:cNvSpPr txBox="1">
            <a:spLocks noChangeArrowheads="1"/>
          </p:cNvSpPr>
          <p:nvPr/>
        </p:nvSpPr>
        <p:spPr bwMode="auto">
          <a:xfrm>
            <a:off x="-1219200" y="6248400"/>
            <a:ext cx="9067800" cy="323850"/>
          </a:xfrm>
          <a:prstGeom prst="rect">
            <a:avLst/>
          </a:prstGeom>
          <a:noFill/>
          <a:ln w="9525">
            <a:noFill/>
            <a:miter lim="800000"/>
            <a:headEnd/>
            <a:tailEnd/>
          </a:ln>
        </p:spPr>
        <p:txBody>
          <a:bodyPr>
            <a:spAutoFit/>
          </a:bodyPr>
          <a:lstStyle/>
          <a:p>
            <a:r>
              <a:rPr lang="en-US" sz="1500" b="1" i="1" dirty="0">
                <a:solidFill>
                  <a:prstClr val="black"/>
                </a:solidFill>
              </a:rPr>
              <a:t>	</a:t>
            </a:r>
            <a:r>
              <a:rPr lang="en-US" sz="1400" b="1" i="1" dirty="0">
                <a:solidFill>
                  <a:prstClr val="black"/>
                </a:solidFill>
              </a:rPr>
              <a:t>       ACT, “The Conditions of College &amp; Career Readiness, Class of 2010: Ohio</a:t>
            </a:r>
            <a:r>
              <a:rPr lang="en-US" sz="1500" b="1" i="1" dirty="0">
                <a:solidFill>
                  <a:prstClr val="black"/>
                </a:solidFill>
              </a:rPr>
              <a:t>.”</a:t>
            </a:r>
          </a:p>
        </p:txBody>
      </p:sp>
      <p:sp>
        <p:nvSpPr>
          <p:cNvPr id="11" name="Title 10"/>
          <p:cNvSpPr>
            <a:spLocks noGrp="1"/>
          </p:cNvSpPr>
          <p:nvPr>
            <p:ph type="title"/>
          </p:nvPr>
        </p:nvSpPr>
        <p:spPr/>
        <p:txBody>
          <a:bodyPr/>
          <a:lstStyle/>
          <a:p>
            <a:r>
              <a:rPr lang="en-US" dirty="0" smtClean="0">
                <a:effectLst/>
              </a:rPr>
              <a:t>Are Ohio Students </a:t>
            </a:r>
            <a:br>
              <a:rPr lang="en-US" dirty="0" smtClean="0">
                <a:effectLst/>
              </a:rPr>
            </a:br>
            <a:r>
              <a:rPr lang="en-US" dirty="0" smtClean="0">
                <a:effectLst/>
              </a:rPr>
              <a:t>Ready for College?</a:t>
            </a:r>
            <a:endParaRPr lang="en-US" dirty="0">
              <a:effectLst/>
            </a:endParaRPr>
          </a:p>
        </p:txBody>
      </p:sp>
      <p:graphicFrame>
        <p:nvGraphicFramePr>
          <p:cNvPr id="13" name="Content Placeholder 12"/>
          <p:cNvGraphicFramePr>
            <a:graphicFrameLocks noGrp="1"/>
          </p:cNvGraphicFramePr>
          <p:nvPr>
            <p:ph sz="quarter" idx="1"/>
          </p:nvPr>
        </p:nvGraphicFramePr>
        <p:xfrm>
          <a:off x="533400" y="1524000"/>
          <a:ext cx="7924800" cy="48006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577306362"/>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0375" y="0"/>
            <a:ext cx="8153400" cy="2209800"/>
          </a:xfrm>
        </p:spPr>
        <p:txBody>
          <a:bodyPr/>
          <a:lstStyle/>
          <a:p>
            <a:pPr fontAlgn="auto">
              <a:spcAft>
                <a:spcPts val="0"/>
              </a:spcAft>
              <a:defRPr/>
            </a:pPr>
            <a:r>
              <a:rPr lang="en-US" sz="6000" dirty="0" smtClean="0">
                <a:solidFill>
                  <a:schemeClr val="accent4"/>
                </a:solidFill>
              </a:rPr>
              <a:t>Let’s Take A Closer Look</a:t>
            </a:r>
            <a:endParaRPr lang="en-US" sz="6000" dirty="0">
              <a:solidFill>
                <a:schemeClr val="accent4"/>
              </a:solidFill>
            </a:endParaRPr>
          </a:p>
        </p:txBody>
      </p:sp>
      <p:pic>
        <p:nvPicPr>
          <p:cNvPr id="43010" name="Picture 2" descr="Teacher at Computer"/>
          <p:cNvPicPr>
            <a:picLocks noChangeAspect="1" noChangeArrowheads="1"/>
          </p:cNvPicPr>
          <p:nvPr/>
        </p:nvPicPr>
        <p:blipFill>
          <a:blip r:embed="rId3" cstate="print"/>
          <a:srcRect/>
          <a:stretch>
            <a:fillRect/>
          </a:stretch>
        </p:blipFill>
        <p:spPr bwMode="auto">
          <a:xfrm>
            <a:off x="2181532" y="2209800"/>
            <a:ext cx="4806950" cy="3181350"/>
          </a:xfrm>
          <a:prstGeom prst="rect">
            <a:avLst/>
          </a:prstGeom>
          <a:noFill/>
          <a:ln w="9525">
            <a:noFill/>
            <a:miter lim="800000"/>
            <a:headEnd/>
            <a:tailEnd/>
          </a:ln>
        </p:spPr>
      </p:pic>
      <p:sp>
        <p:nvSpPr>
          <p:cNvPr id="4" name="TextBox 3"/>
          <p:cNvSpPr txBox="1"/>
          <p:nvPr/>
        </p:nvSpPr>
        <p:spPr>
          <a:xfrm>
            <a:off x="1117907" y="5538581"/>
            <a:ext cx="6934200" cy="584775"/>
          </a:xfrm>
          <a:prstGeom prst="rect">
            <a:avLst/>
          </a:prstGeom>
          <a:noFill/>
        </p:spPr>
        <p:txBody>
          <a:bodyPr wrap="square" rtlCol="0">
            <a:spAutoFit/>
          </a:bodyPr>
          <a:lstStyle/>
          <a:p>
            <a:pPr algn="ctr"/>
            <a:r>
              <a:rPr lang="en-US" sz="3200" b="1" dirty="0" smtClean="0"/>
              <a:t>Model Curriculum</a:t>
            </a:r>
          </a:p>
        </p:txBody>
      </p:sp>
    </p:spTree>
    <p:extLst>
      <p:ext uri="{BB962C8B-B14F-4D97-AF65-F5344CB8AC3E}">
        <p14:creationId xmlns:p14="http://schemas.microsoft.com/office/powerpoint/2010/main" val="206954864"/>
      </p:ext>
    </p:extLst>
  </p:cSld>
  <p:clrMapOvr>
    <a:masterClrMapping/>
  </p:clrMapOvr>
  <mc:AlternateContent xmlns:mc="http://schemas.openxmlformats.org/markup-compatibility/2006" xmlns:p14="http://schemas.microsoft.com/office/powerpoint/2010/main">
    <mc:Choice Requires="p14">
      <p:transition spd="slow" p14:dur="2000"/>
    </mc:Choice>
    <mc:Fallback xmlns:mv="urn:schemas-microsoft-com:mac:vml" xmlns="">
      <p:transition spd="slow"/>
    </mc:Fallback>
  </mc:AlternateContent>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1" name="Picture 2"/>
          <p:cNvPicPr>
            <a:picLocks noChangeAspect="1" noChangeArrowheads="1"/>
          </p:cNvPicPr>
          <p:nvPr/>
        </p:nvPicPr>
        <p:blipFill>
          <a:blip r:embed="rId3" cstate="print"/>
          <a:srcRect/>
          <a:stretch>
            <a:fillRect/>
          </a:stretch>
        </p:blipFill>
        <p:spPr bwMode="auto">
          <a:xfrm>
            <a:off x="-381000" y="-685800"/>
            <a:ext cx="9525000" cy="7866063"/>
          </a:xfrm>
          <a:prstGeom prst="rect">
            <a:avLst/>
          </a:prstGeom>
          <a:noFill/>
          <a:ln w="9525">
            <a:noFill/>
            <a:miter lim="800000"/>
            <a:headEnd/>
            <a:tailEnd/>
          </a:ln>
        </p:spPr>
      </p:pic>
    </p:spTree>
    <p:extLst>
      <p:ext uri="{BB962C8B-B14F-4D97-AF65-F5344CB8AC3E}">
        <p14:creationId xmlns:p14="http://schemas.microsoft.com/office/powerpoint/2010/main" val="2202411153"/>
      </p:ext>
    </p:extLst>
  </p:cSld>
  <p:clrMapOvr>
    <a:masterClrMapping/>
  </p:clrMapOvr>
  <mc:AlternateContent xmlns:mc="http://schemas.openxmlformats.org/markup-compatibility/2006" xmlns:p14="http://schemas.microsoft.com/office/powerpoint/2010/main">
    <mc:Choice Requires="p14">
      <p:transition spd="slow" p14:dur="2000"/>
    </mc:Choice>
    <mc:Fallback xmlns:mv="urn:schemas-microsoft-com:mac:vml" xmlns="">
      <p:transition spd="slow"/>
    </mc:Fallback>
  </mc:AlternateContent>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6200"/>
            <a:ext cx="9144000" cy="7315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87193023"/>
      </p:ext>
    </p:extLst>
  </p:cSld>
  <p:clrMapOvr>
    <a:masterClrMapping/>
  </p:clrMapOvr>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4689" name="Picture 2"/>
          <p:cNvPicPr>
            <a:picLocks noChangeAspect="1" noChangeArrowheads="1"/>
          </p:cNvPicPr>
          <p:nvPr/>
        </p:nvPicPr>
        <p:blipFill>
          <a:blip r:embed="rId3" cstate="print"/>
          <a:srcRect/>
          <a:stretch>
            <a:fillRect/>
          </a:stretch>
        </p:blipFill>
        <p:spPr bwMode="auto">
          <a:xfrm>
            <a:off x="-381000" y="-1066800"/>
            <a:ext cx="10439400" cy="8351838"/>
          </a:xfrm>
          <a:prstGeom prst="rect">
            <a:avLst/>
          </a:prstGeom>
          <a:noFill/>
          <a:ln w="9525">
            <a:noFill/>
            <a:miter lim="800000"/>
            <a:headEnd/>
            <a:tailEnd/>
          </a:ln>
        </p:spPr>
      </p:pic>
      <p:sp>
        <p:nvSpPr>
          <p:cNvPr id="3" name="Rectangle 2"/>
          <p:cNvSpPr/>
          <p:nvPr/>
        </p:nvSpPr>
        <p:spPr>
          <a:xfrm>
            <a:off x="1981200" y="609600"/>
            <a:ext cx="5410200" cy="304800"/>
          </a:xfrm>
          <a:prstGeom prst="rect">
            <a:avLst/>
          </a:prstGeom>
          <a:noFill/>
          <a:ln>
            <a:solidFill>
              <a:srgbClr val="FF0000"/>
            </a:solid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extLst>
      <p:ext uri="{BB962C8B-B14F-4D97-AF65-F5344CB8AC3E}">
        <p14:creationId xmlns:p14="http://schemas.microsoft.com/office/powerpoint/2010/main" val="643795883"/>
      </p:ext>
    </p:extLst>
  </p:cSld>
  <p:clrMapOvr>
    <a:masterClrMapping/>
  </p:clrMapOvr>
  <mc:AlternateContent xmlns:mc="http://schemas.openxmlformats.org/markup-compatibility/2006" xmlns:p14="http://schemas.microsoft.com/office/powerpoint/2010/main">
    <mc:Choice Requires="p14">
      <p:transition spd="slow" p14:dur="2000"/>
    </mc:Choice>
    <mc:Fallback xmlns:mv="urn:schemas-microsoft-com:mac:vml" xmlns="">
      <p:transition spd="slow"/>
    </mc:Fallback>
  </mc:AlternateContent>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69" name="Picture 3"/>
          <p:cNvPicPr>
            <a:picLocks noChangeAspect="1" noChangeArrowheads="1"/>
          </p:cNvPicPr>
          <p:nvPr/>
        </p:nvPicPr>
        <p:blipFill>
          <a:blip r:embed="rId3" cstate="print"/>
          <a:srcRect/>
          <a:stretch>
            <a:fillRect/>
          </a:stretch>
        </p:blipFill>
        <p:spPr bwMode="auto">
          <a:xfrm>
            <a:off x="-609600" y="-1143000"/>
            <a:ext cx="10668000" cy="8534400"/>
          </a:xfrm>
          <a:prstGeom prst="rect">
            <a:avLst/>
          </a:prstGeom>
          <a:noFill/>
          <a:ln w="9525">
            <a:noFill/>
            <a:miter lim="800000"/>
            <a:headEnd/>
            <a:tailEnd/>
          </a:ln>
        </p:spPr>
      </p:pic>
      <p:sp>
        <p:nvSpPr>
          <p:cNvPr id="4" name="Rounded Rectangle 3"/>
          <p:cNvSpPr/>
          <p:nvPr/>
        </p:nvSpPr>
        <p:spPr>
          <a:xfrm>
            <a:off x="0" y="762000"/>
            <a:ext cx="1676400" cy="3048000"/>
          </a:xfrm>
          <a:prstGeom prst="roundRect">
            <a:avLst/>
          </a:prstGeom>
          <a:noFill/>
          <a:ln>
            <a:solidFill>
              <a:srgbClr val="FF0000"/>
            </a:solid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extLst>
      <p:ext uri="{BB962C8B-B14F-4D97-AF65-F5344CB8AC3E}">
        <p14:creationId xmlns:p14="http://schemas.microsoft.com/office/powerpoint/2010/main" val="1003280349"/>
      </p:ext>
    </p:extLst>
  </p:cSld>
  <p:clrMapOvr>
    <a:masterClrMapping/>
  </p:clrMapOvr>
  <mc:AlternateContent xmlns:mc="http://schemas.openxmlformats.org/markup-compatibility/2006" xmlns:p14="http://schemas.microsoft.com/office/powerpoint/2010/main">
    <mc:Choice Requires="p14">
      <p:transition spd="slow" p14:dur="2000"/>
    </mc:Choice>
    <mc:Fallback xmlns:mv="urn:schemas-microsoft-com:mac:vml" xmlns="">
      <p:transition spd="slow"/>
    </mc:Fallback>
  </mc:AlternateContent>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41" name="Picture 3"/>
          <p:cNvPicPr>
            <a:picLocks noChangeAspect="1" noChangeArrowheads="1"/>
          </p:cNvPicPr>
          <p:nvPr/>
        </p:nvPicPr>
        <p:blipFill>
          <a:blip r:embed="rId3" cstate="print"/>
          <a:srcRect/>
          <a:stretch>
            <a:fillRect/>
          </a:stretch>
        </p:blipFill>
        <p:spPr bwMode="auto">
          <a:xfrm>
            <a:off x="-457200" y="-1143000"/>
            <a:ext cx="10382250" cy="8305800"/>
          </a:xfrm>
          <a:prstGeom prst="rect">
            <a:avLst/>
          </a:prstGeom>
          <a:noFill/>
          <a:ln w="9525">
            <a:noFill/>
            <a:miter lim="800000"/>
            <a:headEnd/>
            <a:tailEnd/>
          </a:ln>
        </p:spPr>
      </p:pic>
      <p:sp>
        <p:nvSpPr>
          <p:cNvPr id="5" name="Rectangle 4"/>
          <p:cNvSpPr/>
          <p:nvPr/>
        </p:nvSpPr>
        <p:spPr>
          <a:xfrm>
            <a:off x="7086600" y="228600"/>
            <a:ext cx="1828800" cy="5257800"/>
          </a:xfrm>
          <a:prstGeom prst="rect">
            <a:avLst/>
          </a:prstGeom>
          <a:noFill/>
          <a:ln>
            <a:solidFill>
              <a:srgbClr val="FF0000"/>
            </a:solid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extLst>
      <p:ext uri="{BB962C8B-B14F-4D97-AF65-F5344CB8AC3E}">
        <p14:creationId xmlns:p14="http://schemas.microsoft.com/office/powerpoint/2010/main" val="2691852501"/>
      </p:ext>
    </p:extLst>
  </p:cSld>
  <p:clrMapOvr>
    <a:masterClrMapping/>
  </p:clrMapOvr>
  <mc:AlternateContent xmlns:mc="http://schemas.openxmlformats.org/markup-compatibility/2006" xmlns:p14="http://schemas.microsoft.com/office/powerpoint/2010/main">
    <mc:Choice Requires="p14">
      <p:transition spd="slow" p14:dur="2000"/>
    </mc:Choice>
    <mc:Fallback xmlns:mv="urn:schemas-microsoft-com:mac:vml" xmlns="">
      <p:transition spd="slow"/>
    </mc:Fallback>
  </mc:AlternateContent>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3953" name="Picture 3"/>
          <p:cNvPicPr>
            <a:picLocks noChangeAspect="1" noChangeArrowheads="1"/>
          </p:cNvPicPr>
          <p:nvPr/>
        </p:nvPicPr>
        <p:blipFill>
          <a:blip r:embed="rId3" cstate="print"/>
          <a:srcRect/>
          <a:stretch>
            <a:fillRect/>
          </a:stretch>
        </p:blipFill>
        <p:spPr bwMode="auto">
          <a:xfrm>
            <a:off x="-1600200" y="-1600200"/>
            <a:ext cx="12192000" cy="9753600"/>
          </a:xfrm>
          <a:prstGeom prst="rect">
            <a:avLst/>
          </a:prstGeom>
          <a:noFill/>
          <a:ln w="9525">
            <a:noFill/>
            <a:miter lim="800000"/>
            <a:headEnd/>
            <a:tailEnd/>
          </a:ln>
        </p:spPr>
      </p:pic>
      <p:sp>
        <p:nvSpPr>
          <p:cNvPr id="4" name="Rectangle 3"/>
          <p:cNvSpPr/>
          <p:nvPr/>
        </p:nvSpPr>
        <p:spPr>
          <a:xfrm>
            <a:off x="1828800" y="2209800"/>
            <a:ext cx="5181600" cy="1600200"/>
          </a:xfrm>
          <a:prstGeom prst="rect">
            <a:avLst/>
          </a:prstGeom>
          <a:noFill/>
          <a:ln>
            <a:solidFill>
              <a:srgbClr val="FF0000"/>
            </a:solid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extLst>
      <p:ext uri="{BB962C8B-B14F-4D97-AF65-F5344CB8AC3E}">
        <p14:creationId xmlns:p14="http://schemas.microsoft.com/office/powerpoint/2010/main" val="3806401245"/>
      </p:ext>
    </p:extLst>
  </p:cSld>
  <p:clrMapOvr>
    <a:masterClrMapping/>
  </p:clrMapOvr>
  <mc:AlternateContent xmlns:mc="http://schemas.openxmlformats.org/markup-compatibility/2006" xmlns:p14="http://schemas.microsoft.com/office/powerpoint/2010/main">
    <mc:Choice Requires="p14">
      <p:transition spd="slow" p14:dur="2000"/>
    </mc:Choice>
    <mc:Fallback xmlns:mv="urn:schemas-microsoft-com:mac:vml" xmlns="">
      <p:transition spd="slow"/>
    </mc:Fallback>
  </mc:AlternateContent>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21" name="Picture 1"/>
          <p:cNvPicPr>
            <a:picLocks noChangeAspect="1" noChangeArrowheads="1"/>
          </p:cNvPicPr>
          <p:nvPr/>
        </p:nvPicPr>
        <p:blipFill>
          <a:blip r:embed="rId3" cstate="print"/>
          <a:srcRect/>
          <a:stretch>
            <a:fillRect/>
          </a:stretch>
        </p:blipFill>
        <p:spPr bwMode="auto">
          <a:xfrm>
            <a:off x="-1981200" y="-1371600"/>
            <a:ext cx="15519400" cy="8724900"/>
          </a:xfrm>
          <a:prstGeom prst="rect">
            <a:avLst/>
          </a:prstGeom>
          <a:noFill/>
          <a:ln w="9525">
            <a:noFill/>
            <a:miter lim="800000"/>
            <a:headEnd/>
            <a:tailEnd/>
          </a:ln>
        </p:spPr>
      </p:pic>
      <p:sp>
        <p:nvSpPr>
          <p:cNvPr id="3" name="Rectangle 2"/>
          <p:cNvSpPr/>
          <p:nvPr/>
        </p:nvSpPr>
        <p:spPr>
          <a:xfrm>
            <a:off x="3276600" y="1524000"/>
            <a:ext cx="5867400" cy="914400"/>
          </a:xfrm>
          <a:prstGeom prst="rect">
            <a:avLst/>
          </a:prstGeom>
          <a:noFill/>
          <a:ln>
            <a:solidFill>
              <a:srgbClr val="00B0F0"/>
            </a:solidFill>
          </a:ln>
          <a:effectLst>
            <a:glow rad="1397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 name="Rectangle 3"/>
          <p:cNvSpPr/>
          <p:nvPr/>
        </p:nvSpPr>
        <p:spPr>
          <a:xfrm>
            <a:off x="3276600" y="2438400"/>
            <a:ext cx="5867400" cy="2362200"/>
          </a:xfrm>
          <a:prstGeom prst="rect">
            <a:avLst/>
          </a:prstGeom>
          <a:noFill/>
          <a:ln>
            <a:solidFill>
              <a:srgbClr val="00B0F0"/>
            </a:solidFill>
          </a:ln>
          <a:effectLst>
            <a:glow rad="1397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Rectangle 4"/>
          <p:cNvSpPr/>
          <p:nvPr/>
        </p:nvSpPr>
        <p:spPr>
          <a:xfrm>
            <a:off x="3276600" y="4800600"/>
            <a:ext cx="5867400" cy="838200"/>
          </a:xfrm>
          <a:prstGeom prst="rect">
            <a:avLst/>
          </a:prstGeom>
          <a:noFill/>
          <a:ln>
            <a:solidFill>
              <a:srgbClr val="00B0F0"/>
            </a:solidFill>
          </a:ln>
          <a:effectLst>
            <a:glow rad="1397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extLst>
      <p:ext uri="{BB962C8B-B14F-4D97-AF65-F5344CB8AC3E}">
        <p14:creationId xmlns:p14="http://schemas.microsoft.com/office/powerpoint/2010/main" val="2259337311"/>
      </p:ext>
    </p:extLst>
  </p:cSld>
  <p:clrMapOvr>
    <a:masterClrMapping/>
  </p:clrMapOvr>
  <mc:AlternateContent xmlns:mc="http://schemas.openxmlformats.org/markup-compatibility/2006" xmlns:p14="http://schemas.microsoft.com/office/powerpoint/2010/main">
    <mc:Choice Requires="p14">
      <p:transition spd="slow" p14:dur="2000"/>
    </mc:Choice>
    <mc:Fallback xmlns:mv="urn:schemas-microsoft-com:mac:vml" xmlns="">
      <p:transitio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xit" presetSubtype="0" fill="hold" nodeType="clickEffect">
                                  <p:stCondLst>
                                    <p:cond delay="0"/>
                                  </p:stCondLst>
                                  <p:childTnLst>
                                    <p:animEffect transition="out" filter="fade">
                                      <p:cBhvr>
                                        <p:cTn id="10" dur="500"/>
                                        <p:tgtEl>
                                          <p:spTgt spid="3"/>
                                        </p:tgtEl>
                                      </p:cBhvr>
                                    </p:animEffect>
                                    <p:set>
                                      <p:cBhvr>
                                        <p:cTn id="11" dur="1" fill="hold">
                                          <p:stCondLst>
                                            <p:cond delay="499"/>
                                          </p:stCondLst>
                                        </p:cTn>
                                        <p:tgtEl>
                                          <p:spTgt spid="3"/>
                                        </p:tgtEl>
                                        <p:attrNameLst>
                                          <p:attrName>style.visibility</p:attrName>
                                        </p:attrNameLst>
                                      </p:cBhvr>
                                      <p:to>
                                        <p:strVal val="hidden"/>
                                      </p:to>
                                    </p:set>
                                  </p:childTnLst>
                                </p:cTn>
                              </p:par>
                              <p:par>
                                <p:cTn id="12" presetID="1"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nodeType="clickEffect">
                                  <p:stCondLst>
                                    <p:cond delay="0"/>
                                  </p:stCondLst>
                                  <p:childTnLst>
                                    <p:animEffect transition="out" filter="fade">
                                      <p:cBhvr>
                                        <p:cTn id="17" dur="500"/>
                                        <p:tgtEl>
                                          <p:spTgt spid="4"/>
                                        </p:tgtEl>
                                      </p:cBhvr>
                                    </p:animEffect>
                                    <p:set>
                                      <p:cBhvr>
                                        <p:cTn id="18" dur="1" fill="hold">
                                          <p:stCondLst>
                                            <p:cond delay="499"/>
                                          </p:stCondLst>
                                        </p:cTn>
                                        <p:tgtEl>
                                          <p:spTgt spid="4"/>
                                        </p:tgtEl>
                                        <p:attrNameLst>
                                          <p:attrName>style.visibility</p:attrName>
                                        </p:attrNameLst>
                                      </p:cBhvr>
                                      <p:to>
                                        <p:strVal val="hidden"/>
                                      </p:to>
                                    </p:set>
                                  </p:childTnLst>
                                </p:cTn>
                              </p:par>
                              <p:par>
                                <p:cTn id="19" presetID="1" presetClass="entr" presetSubtype="0" fill="hold" nodeType="withEffect">
                                  <p:stCondLst>
                                    <p:cond delay="0"/>
                                  </p:stCondLst>
                                  <p:childTnLst>
                                    <p:set>
                                      <p:cBhvr>
                                        <p:cTn id="2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1" descr="magma.jpg"/>
          <p:cNvPicPr>
            <a:picLocks noChangeAspect="1"/>
          </p:cNvPicPr>
          <p:nvPr/>
        </p:nvPicPr>
        <p:blipFill>
          <a:blip r:embed="rId3" cstate="print"/>
          <a:srcRect/>
          <a:stretch>
            <a:fillRect/>
          </a:stretch>
        </p:blipFill>
        <p:spPr bwMode="auto">
          <a:xfrm>
            <a:off x="0" y="0"/>
            <a:ext cx="9144000" cy="6248400"/>
          </a:xfrm>
          <a:prstGeom prst="rect">
            <a:avLst/>
          </a:prstGeom>
          <a:noFill/>
          <a:ln w="9525">
            <a:noFill/>
            <a:miter lim="800000"/>
            <a:headEnd/>
            <a:tailEnd/>
          </a:ln>
        </p:spPr>
      </p:pic>
      <p:sp>
        <p:nvSpPr>
          <p:cNvPr id="2051" name="TextBox 2"/>
          <p:cNvSpPr txBox="1">
            <a:spLocks noChangeArrowheads="1"/>
          </p:cNvSpPr>
          <p:nvPr/>
        </p:nvSpPr>
        <p:spPr bwMode="auto">
          <a:xfrm>
            <a:off x="228600" y="304800"/>
            <a:ext cx="8915400" cy="1200329"/>
          </a:xfrm>
          <a:prstGeom prst="rect">
            <a:avLst/>
          </a:prstGeom>
          <a:noFill/>
          <a:ln w="9525">
            <a:noFill/>
            <a:miter lim="800000"/>
            <a:headEnd/>
            <a:tailEnd/>
          </a:ln>
        </p:spPr>
        <p:txBody>
          <a:bodyPr wrap="square">
            <a:spAutoFit/>
          </a:bodyPr>
          <a:lstStyle/>
          <a:p>
            <a:pPr algn="ctr"/>
            <a:r>
              <a:rPr lang="en-US" sz="3600" b="1" dirty="0">
                <a:solidFill>
                  <a:prstClr val="black"/>
                </a:solidFill>
              </a:rPr>
              <a:t>Ohio’s Revised </a:t>
            </a:r>
          </a:p>
          <a:p>
            <a:pPr algn="ctr"/>
            <a:r>
              <a:rPr lang="en-US" sz="3600" b="1" dirty="0">
                <a:solidFill>
                  <a:prstClr val="black"/>
                </a:solidFill>
              </a:rPr>
              <a:t>Science Standards &amp; Model Curriculum</a:t>
            </a:r>
          </a:p>
        </p:txBody>
      </p:sp>
      <p:sp>
        <p:nvSpPr>
          <p:cNvPr id="2052" name="TextBox 4"/>
          <p:cNvSpPr txBox="1">
            <a:spLocks noChangeArrowheads="1"/>
          </p:cNvSpPr>
          <p:nvPr/>
        </p:nvSpPr>
        <p:spPr bwMode="auto">
          <a:xfrm>
            <a:off x="304800" y="6248400"/>
            <a:ext cx="5638800" cy="276225"/>
          </a:xfrm>
          <a:prstGeom prst="rect">
            <a:avLst/>
          </a:prstGeom>
          <a:noFill/>
          <a:ln w="9525">
            <a:noFill/>
            <a:miter lim="800000"/>
            <a:headEnd/>
            <a:tailEnd/>
          </a:ln>
        </p:spPr>
        <p:txBody>
          <a:bodyPr>
            <a:spAutoFit/>
          </a:bodyPr>
          <a:lstStyle/>
          <a:p>
            <a:r>
              <a:rPr lang="en-US" sz="1200">
                <a:solidFill>
                  <a:prstClr val="black"/>
                </a:solidFill>
              </a:rPr>
              <a:t>Graphic from:  http://www.pbs.org/wgbh/nova/volcanocity/anat-08.html</a:t>
            </a:r>
          </a:p>
        </p:txBody>
      </p:sp>
      <p:sp>
        <p:nvSpPr>
          <p:cNvPr id="2053" name="TextBox 5"/>
          <p:cNvSpPr txBox="1">
            <a:spLocks noChangeArrowheads="1"/>
          </p:cNvSpPr>
          <p:nvPr/>
        </p:nvSpPr>
        <p:spPr bwMode="auto">
          <a:xfrm>
            <a:off x="609600" y="1600200"/>
            <a:ext cx="8153400" cy="2492990"/>
          </a:xfrm>
          <a:prstGeom prst="rect">
            <a:avLst/>
          </a:prstGeom>
          <a:noFill/>
          <a:ln w="9525">
            <a:noFill/>
            <a:miter lim="800000"/>
            <a:headEnd/>
            <a:tailEnd/>
          </a:ln>
        </p:spPr>
        <p:txBody>
          <a:bodyPr wrap="square">
            <a:spAutoFit/>
          </a:bodyPr>
          <a:lstStyle/>
          <a:p>
            <a:pPr algn="ctr"/>
            <a:r>
              <a:rPr lang="en-US" sz="2400" b="1" dirty="0">
                <a:solidFill>
                  <a:prstClr val="white"/>
                </a:solidFill>
              </a:rPr>
              <a:t>An example of how to use the 2011 Revised Standards and Model Curriculum Document.</a:t>
            </a:r>
            <a:r>
              <a:rPr lang="en-US" b="1" dirty="0">
                <a:solidFill>
                  <a:prstClr val="white"/>
                </a:solidFill>
              </a:rPr>
              <a:t>  </a:t>
            </a:r>
          </a:p>
          <a:p>
            <a:pPr algn="ctr"/>
            <a:endParaRPr lang="en-US" b="1" dirty="0">
              <a:solidFill>
                <a:prstClr val="white"/>
              </a:solidFill>
            </a:endParaRPr>
          </a:p>
          <a:p>
            <a:pPr algn="ctr"/>
            <a:r>
              <a:rPr lang="en-US" u="sng" dirty="0">
                <a:solidFill>
                  <a:prstClr val="black"/>
                </a:solidFill>
                <a:hlinkClick r:id="rId4" invalidUrl="ftp://ftp.ode.state.oh.us/odemediaweb/Curriculum/125_Grade_7_Science_Standards/125_Grade_7 _Science_Standards_large.mp4"/>
              </a:rPr>
              <a:t>ftp://ftp.ode.state.oh.us/odemediaweb/Curriculum/125_Grade_7_Science_Standards/125_Grade_7 _Science_Standards_large.mp4</a:t>
            </a:r>
            <a:endParaRPr lang="en-US" b="1" dirty="0">
              <a:solidFill>
                <a:prstClr val="white"/>
              </a:solidFill>
            </a:endParaRPr>
          </a:p>
          <a:p>
            <a:pPr algn="ctr"/>
            <a:endParaRPr lang="en-US" b="1" dirty="0">
              <a:solidFill>
                <a:prstClr val="white"/>
              </a:solidFill>
            </a:endParaRPr>
          </a:p>
          <a:p>
            <a:pPr algn="ctr"/>
            <a:endParaRPr lang="en-US" b="1" dirty="0">
              <a:solidFill>
                <a:prstClr val="white"/>
              </a:solidFill>
            </a:endParaRPr>
          </a:p>
          <a:p>
            <a:r>
              <a:rPr lang="en-US" b="1" dirty="0">
                <a:solidFill>
                  <a:prstClr val="white"/>
                </a:solidFill>
              </a:rPr>
              <a:t> </a:t>
            </a:r>
          </a:p>
        </p:txBody>
      </p:sp>
    </p:spTree>
    <p:extLst>
      <p:ext uri="{BB962C8B-B14F-4D97-AF65-F5344CB8AC3E}">
        <p14:creationId xmlns:p14="http://schemas.microsoft.com/office/powerpoint/2010/main" val="1691979389"/>
      </p:ext>
    </p:extLst>
  </p:cSld>
  <p:clrMapOvr>
    <a:masterClrMapping/>
  </p:clrMapOvr>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152400" y="533401"/>
          <a:ext cx="8839200" cy="5564663"/>
        </p:xfrm>
        <a:graphic>
          <a:graphicData uri="http://schemas.openxmlformats.org/drawingml/2006/table">
            <a:tbl>
              <a:tblPr>
                <a:effectLst/>
              </a:tblPr>
              <a:tblGrid>
                <a:gridCol w="2948755"/>
                <a:gridCol w="3106097"/>
                <a:gridCol w="2784348"/>
              </a:tblGrid>
              <a:tr h="251114">
                <a:tc gridSpan="3">
                  <a:txBody>
                    <a:bodyPr/>
                    <a:lstStyle/>
                    <a:p>
                      <a:pPr marL="0" marR="0">
                        <a:lnSpc>
                          <a:spcPct val="115000"/>
                        </a:lnSpc>
                        <a:spcBef>
                          <a:spcPts val="0"/>
                        </a:spcBef>
                        <a:spcAft>
                          <a:spcPts val="0"/>
                        </a:spcAft>
                        <a:tabLst>
                          <a:tab pos="685800" algn="l"/>
                          <a:tab pos="3990975" algn="l"/>
                          <a:tab pos="7084060" algn="l"/>
                        </a:tabLst>
                      </a:pPr>
                      <a:r>
                        <a:rPr lang="en-US" sz="1100" b="1" dirty="0">
                          <a:latin typeface="Arial"/>
                          <a:ea typeface="Times New Roman"/>
                          <a:cs typeface="Arial"/>
                        </a:rPr>
                        <a:t>Earth and Space Science (ESS)                        </a:t>
                      </a:r>
                      <a:r>
                        <a:rPr lang="en-US" sz="1100" b="1" dirty="0" smtClean="0">
                          <a:latin typeface="Arial"/>
                          <a:ea typeface="Times New Roman"/>
                          <a:cs typeface="Arial"/>
                        </a:rPr>
                        <a:t>               </a:t>
                      </a:r>
                      <a:r>
                        <a:rPr lang="en-US" sz="1100" b="1" dirty="0">
                          <a:latin typeface="Arial"/>
                          <a:ea typeface="Times New Roman"/>
                          <a:cs typeface="Arial"/>
                        </a:rPr>
                        <a:t>Physical Science (PS)                      </a:t>
                      </a:r>
                      <a:r>
                        <a:rPr lang="en-US" sz="1100" b="1" dirty="0" smtClean="0">
                          <a:latin typeface="Arial"/>
                          <a:ea typeface="Times New Roman"/>
                          <a:cs typeface="Arial"/>
                        </a:rPr>
                        <a:t>                          </a:t>
                      </a:r>
                      <a:r>
                        <a:rPr lang="en-US" sz="1100" b="1" dirty="0">
                          <a:latin typeface="Arial"/>
                          <a:ea typeface="Times New Roman"/>
                          <a:cs typeface="Arial"/>
                        </a:rPr>
                        <a:t>Life Science (LS)</a:t>
                      </a:r>
                      <a:endParaRPr lang="en-US" sz="1100" dirty="0">
                        <a:latin typeface="Arial"/>
                        <a:ea typeface="Times New Roman"/>
                        <a:cs typeface="Times New Roman"/>
                      </a:endParaRPr>
                    </a:p>
                  </a:txBody>
                  <a:tcPr marL="24636" marR="246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hMerge="1">
                  <a:txBody>
                    <a:bodyPr/>
                    <a:lstStyle/>
                    <a:p>
                      <a:endParaRPr lang="en-US"/>
                    </a:p>
                  </a:txBody>
                  <a:tcPr/>
                </a:tc>
                <a:tc hMerge="1">
                  <a:txBody>
                    <a:bodyPr/>
                    <a:lstStyle/>
                    <a:p>
                      <a:endParaRPr lang="en-US"/>
                    </a:p>
                  </a:txBody>
                  <a:tcPr/>
                </a:tc>
              </a:tr>
              <a:tr h="1805184">
                <a:tc>
                  <a:txBody>
                    <a:bodyPr/>
                    <a:lstStyle/>
                    <a:p>
                      <a:pPr marL="0" marR="0">
                        <a:lnSpc>
                          <a:spcPct val="115000"/>
                        </a:lnSpc>
                        <a:spcBef>
                          <a:spcPts val="0"/>
                        </a:spcBef>
                        <a:spcAft>
                          <a:spcPts val="0"/>
                        </a:spcAft>
                      </a:pPr>
                      <a:r>
                        <a:rPr lang="en-US" sz="1100" b="1" u="none" strike="noStrike" dirty="0">
                          <a:solidFill>
                            <a:schemeClr val="tx1"/>
                          </a:solidFill>
                          <a:latin typeface="Arial"/>
                          <a:ea typeface="Times New Roman"/>
                          <a:cs typeface="Arial"/>
                        </a:rPr>
                        <a:t>Topic:</a:t>
                      </a:r>
                      <a:r>
                        <a:rPr lang="en-US" sz="1100" dirty="0">
                          <a:solidFill>
                            <a:schemeClr val="tx1"/>
                          </a:solidFill>
                          <a:latin typeface="Arial"/>
                          <a:ea typeface="Times New Roman"/>
                          <a:cs typeface="Times New Roman"/>
                        </a:rPr>
                        <a:t>  </a:t>
                      </a:r>
                      <a:r>
                        <a:rPr lang="en-US" sz="1100" b="1" dirty="0">
                          <a:solidFill>
                            <a:schemeClr val="tx1"/>
                          </a:solidFill>
                          <a:latin typeface="Arial"/>
                          <a:ea typeface="Times New Roman"/>
                          <a:cs typeface="Times New Roman"/>
                        </a:rPr>
                        <a:t>Cycles and Patterns of Earth and the Moon</a:t>
                      </a:r>
                      <a:br>
                        <a:rPr lang="en-US" sz="1100" b="1" dirty="0">
                          <a:solidFill>
                            <a:schemeClr val="tx1"/>
                          </a:solidFill>
                          <a:latin typeface="Arial"/>
                          <a:ea typeface="Times New Roman"/>
                          <a:cs typeface="Times New Roman"/>
                        </a:rPr>
                      </a:br>
                      <a:r>
                        <a:rPr lang="en-US" sz="1100" i="1" dirty="0">
                          <a:solidFill>
                            <a:schemeClr val="tx1"/>
                          </a:solidFill>
                          <a:latin typeface="Arial"/>
                          <a:ea typeface="Times New Roman"/>
                          <a:cs typeface="Times New Roman"/>
                        </a:rPr>
                        <a:t>This topic focuses on Earth’s hydrologic cycle, patterns that exist in atmospheric and oceanic currents, the relationship between thermal energy and the currents, and the relative position and movement of the Earth, sun and moon.</a:t>
                      </a:r>
                      <a:endParaRPr lang="en-US" sz="1100" dirty="0">
                        <a:solidFill>
                          <a:schemeClr val="tx1"/>
                        </a:solidFill>
                        <a:latin typeface="Arial"/>
                        <a:ea typeface="Times New Roman"/>
                        <a:cs typeface="Times New Roman"/>
                      </a:endParaRPr>
                    </a:p>
                  </a:txBody>
                  <a:tcPr marL="24636" marR="246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marL="0" marR="0">
                        <a:lnSpc>
                          <a:spcPct val="115000"/>
                        </a:lnSpc>
                        <a:spcBef>
                          <a:spcPts val="0"/>
                        </a:spcBef>
                        <a:spcAft>
                          <a:spcPts val="0"/>
                        </a:spcAft>
                      </a:pPr>
                      <a:r>
                        <a:rPr lang="en-US" sz="1100" b="1" u="none" strike="noStrike" dirty="0">
                          <a:solidFill>
                            <a:schemeClr val="tx1"/>
                          </a:solidFill>
                          <a:latin typeface="Arial"/>
                          <a:ea typeface="Times New Roman"/>
                          <a:cs typeface="Arial"/>
                        </a:rPr>
                        <a:t>Topic:</a:t>
                      </a:r>
                      <a:r>
                        <a:rPr lang="en-US" sz="1100" dirty="0">
                          <a:solidFill>
                            <a:schemeClr val="tx1"/>
                          </a:solidFill>
                          <a:latin typeface="Arial"/>
                          <a:ea typeface="Times New Roman"/>
                          <a:cs typeface="Times New Roman"/>
                        </a:rPr>
                        <a:t>  </a:t>
                      </a:r>
                      <a:r>
                        <a:rPr lang="en-US" sz="1100" b="1" dirty="0">
                          <a:solidFill>
                            <a:schemeClr val="tx1"/>
                          </a:solidFill>
                          <a:latin typeface="Arial"/>
                          <a:ea typeface="Times New Roman"/>
                          <a:cs typeface="Times New Roman"/>
                        </a:rPr>
                        <a:t>Conservation of Mass and Energy</a:t>
                      </a:r>
                      <a:endParaRPr lang="en-US" sz="1100" dirty="0">
                        <a:solidFill>
                          <a:schemeClr val="tx1"/>
                        </a:solidFill>
                        <a:latin typeface="Arial"/>
                        <a:ea typeface="Times New Roman"/>
                        <a:cs typeface="Times New Roman"/>
                      </a:endParaRPr>
                    </a:p>
                    <a:p>
                      <a:pPr marL="0" marR="0">
                        <a:lnSpc>
                          <a:spcPct val="115000"/>
                        </a:lnSpc>
                        <a:spcBef>
                          <a:spcPts val="0"/>
                        </a:spcBef>
                        <a:spcAft>
                          <a:spcPts val="0"/>
                        </a:spcAft>
                      </a:pPr>
                      <a:r>
                        <a:rPr lang="en-US" sz="1100" i="1" dirty="0">
                          <a:solidFill>
                            <a:schemeClr val="tx1"/>
                          </a:solidFill>
                          <a:latin typeface="Arial"/>
                          <a:ea typeface="Times New Roman"/>
                          <a:cs typeface="Times New Roman"/>
                        </a:rPr>
                        <a:t>This topic focuses on the empirical evidence for the arrangements of atoms on the Periodic Table of Elements, conservation of mass and energy, transformation and transfer of energy.</a:t>
                      </a:r>
                      <a:endParaRPr lang="en-US" sz="1100" dirty="0">
                        <a:solidFill>
                          <a:schemeClr val="tx1"/>
                        </a:solidFill>
                        <a:latin typeface="Arial"/>
                        <a:ea typeface="Times New Roman"/>
                        <a:cs typeface="Times New Roman"/>
                      </a:endParaRPr>
                    </a:p>
                  </a:txBody>
                  <a:tcPr marL="24636" marR="246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marL="0" marR="0">
                        <a:lnSpc>
                          <a:spcPct val="115000"/>
                        </a:lnSpc>
                        <a:spcBef>
                          <a:spcPts val="0"/>
                        </a:spcBef>
                        <a:spcAft>
                          <a:spcPts val="0"/>
                        </a:spcAft>
                      </a:pPr>
                      <a:r>
                        <a:rPr lang="en-US" sz="1100" b="1" u="none" strike="noStrike" dirty="0">
                          <a:solidFill>
                            <a:schemeClr val="tx1"/>
                          </a:solidFill>
                          <a:latin typeface="Arial"/>
                          <a:ea typeface="Times New Roman"/>
                          <a:cs typeface="Arial"/>
                        </a:rPr>
                        <a:t>Topic:</a:t>
                      </a:r>
                      <a:r>
                        <a:rPr lang="en-US" sz="1100" dirty="0">
                          <a:solidFill>
                            <a:schemeClr val="tx1"/>
                          </a:solidFill>
                          <a:latin typeface="Arial"/>
                          <a:ea typeface="Times New Roman"/>
                          <a:cs typeface="Times New Roman"/>
                        </a:rPr>
                        <a:t>  </a:t>
                      </a:r>
                      <a:r>
                        <a:rPr lang="en-US" sz="1100" b="1" dirty="0">
                          <a:solidFill>
                            <a:schemeClr val="tx1"/>
                          </a:solidFill>
                          <a:latin typeface="Arial"/>
                          <a:ea typeface="Times New Roman"/>
                          <a:cs typeface="Arial"/>
                        </a:rPr>
                        <a:t>Cycles of Matter and Flow of Energy</a:t>
                      </a:r>
                      <a:endParaRPr lang="en-US" sz="1100" dirty="0">
                        <a:solidFill>
                          <a:schemeClr val="tx1"/>
                        </a:solidFill>
                        <a:latin typeface="Arial"/>
                        <a:ea typeface="Times New Roman"/>
                        <a:cs typeface="Times New Roman"/>
                      </a:endParaRPr>
                    </a:p>
                    <a:p>
                      <a:pPr marL="0" marR="0">
                        <a:lnSpc>
                          <a:spcPct val="115000"/>
                        </a:lnSpc>
                        <a:spcBef>
                          <a:spcPts val="0"/>
                        </a:spcBef>
                        <a:spcAft>
                          <a:spcPts val="0"/>
                        </a:spcAft>
                      </a:pPr>
                      <a:r>
                        <a:rPr lang="en-US" sz="1100" i="1" dirty="0">
                          <a:solidFill>
                            <a:schemeClr val="tx1"/>
                          </a:solidFill>
                          <a:latin typeface="Arial"/>
                          <a:ea typeface="Times New Roman"/>
                          <a:cs typeface="Arial"/>
                        </a:rPr>
                        <a:t>This topic focuses on the impact of matter and energy transfer within the biotic component of ecosystems.</a:t>
                      </a:r>
                      <a:endParaRPr lang="en-US" sz="1100" dirty="0">
                        <a:solidFill>
                          <a:schemeClr val="tx1"/>
                        </a:solidFill>
                        <a:latin typeface="Arial"/>
                        <a:ea typeface="Times New Roman"/>
                        <a:cs typeface="Times New Roman"/>
                      </a:endParaRPr>
                    </a:p>
                    <a:p>
                      <a:pPr marL="0" marR="0">
                        <a:lnSpc>
                          <a:spcPct val="115000"/>
                        </a:lnSpc>
                        <a:spcBef>
                          <a:spcPts val="0"/>
                        </a:spcBef>
                        <a:spcAft>
                          <a:spcPts val="0"/>
                        </a:spcAft>
                      </a:pPr>
                      <a:r>
                        <a:rPr lang="en-US" sz="1100" i="1" dirty="0">
                          <a:solidFill>
                            <a:schemeClr val="tx1"/>
                          </a:solidFill>
                          <a:latin typeface="Arial"/>
                          <a:ea typeface="Times New Roman"/>
                          <a:cs typeface="Arial"/>
                        </a:rPr>
                        <a:t>.</a:t>
                      </a:r>
                      <a:endParaRPr lang="en-US" sz="1100" dirty="0">
                        <a:solidFill>
                          <a:schemeClr val="tx1"/>
                        </a:solidFill>
                        <a:latin typeface="Arial"/>
                        <a:ea typeface="Times New Roman"/>
                        <a:cs typeface="Times New Roman"/>
                      </a:endParaRPr>
                    </a:p>
                  </a:txBody>
                  <a:tcPr marL="24636" marR="246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r>
              <a:tr h="902593">
                <a:tc>
                  <a:txBody>
                    <a:bodyPr/>
                    <a:lstStyle/>
                    <a:p>
                      <a:pPr marL="0" marR="0">
                        <a:lnSpc>
                          <a:spcPct val="115000"/>
                        </a:lnSpc>
                        <a:spcBef>
                          <a:spcPts val="0"/>
                        </a:spcBef>
                        <a:spcAft>
                          <a:spcPts val="0"/>
                        </a:spcAft>
                      </a:pPr>
                      <a:r>
                        <a:rPr lang="en-US" sz="1100" b="1" dirty="0">
                          <a:latin typeface="Arial"/>
                          <a:ea typeface="Times New Roman"/>
                          <a:cs typeface="Arial"/>
                        </a:rPr>
                        <a:t>The hydrologic cycle illustrates the changing states of water as it moves through the lithosphere, biosphere, hydrosphere and atmosphere. </a:t>
                      </a:r>
                      <a:endParaRPr lang="en-US" sz="1100" dirty="0">
                        <a:latin typeface="Arial"/>
                        <a:ea typeface="Times New Roman"/>
                        <a:cs typeface="Times New Roman"/>
                      </a:endParaRPr>
                    </a:p>
                  </a:txBody>
                  <a:tcPr marL="24636" marR="246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marL="0" marR="0">
                        <a:lnSpc>
                          <a:spcPct val="115000"/>
                        </a:lnSpc>
                        <a:spcBef>
                          <a:spcPts val="0"/>
                        </a:spcBef>
                        <a:spcAft>
                          <a:spcPts val="0"/>
                        </a:spcAft>
                      </a:pPr>
                      <a:r>
                        <a:rPr lang="en-US" sz="1100" b="1" dirty="0">
                          <a:latin typeface="Arial"/>
                          <a:ea typeface="Times New Roman"/>
                          <a:cs typeface="Arial"/>
                        </a:rPr>
                        <a:t>The properties of matter are determined by the arrangement of atoms. </a:t>
                      </a:r>
                      <a:endParaRPr lang="en-US" sz="1100" dirty="0">
                        <a:latin typeface="Arial"/>
                        <a:ea typeface="Times New Roman"/>
                        <a:cs typeface="Times New Roman"/>
                      </a:endParaRPr>
                    </a:p>
                  </a:txBody>
                  <a:tcPr marL="24636" marR="246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marL="0" marR="0">
                        <a:lnSpc>
                          <a:spcPct val="115000"/>
                        </a:lnSpc>
                        <a:spcBef>
                          <a:spcPts val="0"/>
                        </a:spcBef>
                        <a:spcAft>
                          <a:spcPts val="0"/>
                        </a:spcAft>
                      </a:pPr>
                      <a:r>
                        <a:rPr lang="en-US" sz="1100" b="1">
                          <a:latin typeface="Arial"/>
                          <a:ea typeface="Times New Roman"/>
                          <a:cs typeface="Arial"/>
                        </a:rPr>
                        <a:t>Matter is transferred continuously between one organism to another and between organisms and their physical environments.</a:t>
                      </a:r>
                      <a:endParaRPr lang="en-US" sz="1100">
                        <a:latin typeface="Arial"/>
                        <a:ea typeface="Times New Roman"/>
                        <a:cs typeface="Times New Roman"/>
                      </a:endParaRPr>
                    </a:p>
                  </a:txBody>
                  <a:tcPr marL="24636" marR="246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r>
              <a:tr h="902593">
                <a:tc>
                  <a:txBody>
                    <a:bodyPr/>
                    <a:lstStyle/>
                    <a:p>
                      <a:pPr marL="0" marR="0">
                        <a:lnSpc>
                          <a:spcPct val="115000"/>
                        </a:lnSpc>
                        <a:spcBef>
                          <a:spcPts val="0"/>
                        </a:spcBef>
                        <a:spcAft>
                          <a:spcPts val="0"/>
                        </a:spcAft>
                      </a:pPr>
                      <a:r>
                        <a:rPr lang="en-US" sz="1100" b="1" dirty="0">
                          <a:latin typeface="Arial"/>
                          <a:ea typeface="Times New Roman"/>
                          <a:cs typeface="Arial"/>
                        </a:rPr>
                        <a:t>Thermal-energy transfers in the ocean and the atmosphere contribute to the formation of currents, which influence global climate patterns.</a:t>
                      </a:r>
                      <a:endParaRPr lang="en-US" sz="1100" dirty="0">
                        <a:latin typeface="Arial"/>
                        <a:ea typeface="Times New Roman"/>
                        <a:cs typeface="Times New Roman"/>
                      </a:endParaRPr>
                    </a:p>
                  </a:txBody>
                  <a:tcPr marL="24636" marR="246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marL="0" marR="0">
                        <a:lnSpc>
                          <a:spcPct val="115000"/>
                        </a:lnSpc>
                        <a:spcBef>
                          <a:spcPts val="0"/>
                        </a:spcBef>
                        <a:spcAft>
                          <a:spcPts val="0"/>
                        </a:spcAft>
                      </a:pPr>
                      <a:r>
                        <a:rPr lang="en-US" sz="1100" b="1" dirty="0">
                          <a:solidFill>
                            <a:srgbClr val="000000"/>
                          </a:solidFill>
                          <a:latin typeface="Arial"/>
                          <a:ea typeface="Times New Roman"/>
                          <a:cs typeface="Times New Roman"/>
                        </a:rPr>
                        <a:t>Energy can be transformed or transferred but is never lost. </a:t>
                      </a:r>
                      <a:endParaRPr lang="en-US" sz="1100" dirty="0">
                        <a:solidFill>
                          <a:srgbClr val="000000"/>
                        </a:solidFill>
                        <a:latin typeface="Arial"/>
                        <a:ea typeface="Times New Roman"/>
                        <a:cs typeface="Times New Roman"/>
                      </a:endParaRPr>
                    </a:p>
                  </a:txBody>
                  <a:tcPr marL="24636" marR="246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marL="0" marR="0">
                        <a:lnSpc>
                          <a:spcPct val="115000"/>
                        </a:lnSpc>
                        <a:spcBef>
                          <a:spcPts val="0"/>
                        </a:spcBef>
                        <a:spcAft>
                          <a:spcPts val="0"/>
                        </a:spcAft>
                      </a:pPr>
                      <a:r>
                        <a:rPr lang="en-US" sz="1100" b="1">
                          <a:latin typeface="Arial"/>
                          <a:ea typeface="Times New Roman"/>
                          <a:cs typeface="Arial"/>
                        </a:rPr>
                        <a:t>In any particular biome, the number, growth and survival of organisms and populations depend on biotic and abiotic factors. </a:t>
                      </a:r>
                      <a:endParaRPr lang="en-US" sz="1100">
                        <a:latin typeface="Arial"/>
                        <a:ea typeface="Times New Roman"/>
                        <a:cs typeface="Times New Roman"/>
                      </a:endParaRPr>
                    </a:p>
                  </a:txBody>
                  <a:tcPr marL="24636" marR="246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r>
              <a:tr h="932036">
                <a:tc>
                  <a:txBody>
                    <a:bodyPr/>
                    <a:lstStyle/>
                    <a:p>
                      <a:pPr marL="0" marR="0">
                        <a:lnSpc>
                          <a:spcPct val="115000"/>
                        </a:lnSpc>
                        <a:spcBef>
                          <a:spcPts val="0"/>
                        </a:spcBef>
                        <a:spcAft>
                          <a:spcPts val="0"/>
                        </a:spcAft>
                      </a:pPr>
                      <a:r>
                        <a:rPr lang="en-US" sz="1100" b="1" dirty="0">
                          <a:solidFill>
                            <a:srgbClr val="000000"/>
                          </a:solidFill>
                          <a:latin typeface="Arial"/>
                          <a:ea typeface="Times New Roman"/>
                          <a:cs typeface="Times New Roman"/>
                        </a:rPr>
                        <a:t>The atmosphere has different properties at different elevations and contains a mixture of gases that cycle through the lithosphere, biosphere, hydrosphere and atmosphere.</a:t>
                      </a:r>
                      <a:endParaRPr lang="en-US" sz="1100" dirty="0">
                        <a:solidFill>
                          <a:srgbClr val="000000"/>
                        </a:solidFill>
                        <a:latin typeface="Arial"/>
                        <a:ea typeface="Times New Roman"/>
                        <a:cs typeface="Times New Roman"/>
                      </a:endParaRPr>
                    </a:p>
                  </a:txBody>
                  <a:tcPr marL="24636" marR="246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marL="0" marR="0">
                        <a:lnSpc>
                          <a:spcPct val="115000"/>
                        </a:lnSpc>
                        <a:spcBef>
                          <a:spcPts val="0"/>
                        </a:spcBef>
                        <a:spcAft>
                          <a:spcPts val="0"/>
                        </a:spcAft>
                      </a:pPr>
                      <a:r>
                        <a:rPr lang="en-US" sz="1100" b="1" dirty="0">
                          <a:latin typeface="Arial"/>
                          <a:ea typeface="Times New Roman"/>
                          <a:cs typeface="Arial"/>
                        </a:rPr>
                        <a:t>Energy can be transferred through a variety of ways.</a:t>
                      </a:r>
                      <a:endParaRPr lang="en-US" sz="1100" dirty="0">
                        <a:latin typeface="Arial"/>
                        <a:ea typeface="Times New Roman"/>
                        <a:cs typeface="Times New Roman"/>
                      </a:endParaRPr>
                    </a:p>
                  </a:txBody>
                  <a:tcPr marL="24636" marR="246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marL="0" marR="0">
                        <a:lnSpc>
                          <a:spcPct val="115000"/>
                        </a:lnSpc>
                        <a:spcBef>
                          <a:spcPts val="0"/>
                        </a:spcBef>
                        <a:spcAft>
                          <a:spcPts val="0"/>
                        </a:spcAft>
                      </a:pPr>
                      <a:endParaRPr lang="en-US" sz="1100" dirty="0">
                        <a:latin typeface="Arial"/>
                        <a:ea typeface="Times New Roman"/>
                        <a:cs typeface="Times New Roman"/>
                      </a:endParaRPr>
                    </a:p>
                  </a:txBody>
                  <a:tcPr marL="24636" marR="246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r>
              <a:tr h="769080">
                <a:tc>
                  <a:txBody>
                    <a:bodyPr/>
                    <a:lstStyle/>
                    <a:p>
                      <a:pPr marL="0" marR="0">
                        <a:lnSpc>
                          <a:spcPct val="115000"/>
                        </a:lnSpc>
                        <a:spcBef>
                          <a:spcPts val="0"/>
                        </a:spcBef>
                        <a:spcAft>
                          <a:spcPts val="0"/>
                        </a:spcAft>
                      </a:pPr>
                      <a:r>
                        <a:rPr lang="en-US" sz="1100" b="1" dirty="0">
                          <a:solidFill>
                            <a:srgbClr val="000000"/>
                          </a:solidFill>
                          <a:latin typeface="Arial"/>
                          <a:ea typeface="Times New Roman"/>
                          <a:cs typeface="Times New Roman"/>
                        </a:rPr>
                        <a:t>The relative patterns of motion and positions of the Earth, moon and sun cause solar and lunar eclipses, tides and phases of the moon</a:t>
                      </a:r>
                      <a:endParaRPr lang="en-US" sz="1100" dirty="0">
                        <a:solidFill>
                          <a:srgbClr val="000000"/>
                        </a:solidFill>
                        <a:latin typeface="Arial"/>
                        <a:ea typeface="Times New Roman"/>
                        <a:cs typeface="Times New Roman"/>
                      </a:endParaRPr>
                    </a:p>
                  </a:txBody>
                  <a:tcPr marL="24636" marR="246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marL="0" marR="0">
                        <a:lnSpc>
                          <a:spcPct val="115000"/>
                        </a:lnSpc>
                        <a:spcBef>
                          <a:spcPts val="0"/>
                        </a:spcBef>
                        <a:spcAft>
                          <a:spcPts val="0"/>
                        </a:spcAft>
                      </a:pPr>
                      <a:endParaRPr lang="en-US" sz="1100" dirty="0">
                        <a:latin typeface="Arial"/>
                        <a:ea typeface="Times New Roman"/>
                        <a:cs typeface="Times New Roman"/>
                      </a:endParaRPr>
                    </a:p>
                  </a:txBody>
                  <a:tcPr marL="24636" marR="246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marL="0" marR="0">
                        <a:lnSpc>
                          <a:spcPct val="115000"/>
                        </a:lnSpc>
                        <a:spcBef>
                          <a:spcPts val="0"/>
                        </a:spcBef>
                        <a:spcAft>
                          <a:spcPts val="0"/>
                        </a:spcAft>
                      </a:pPr>
                      <a:endParaRPr lang="en-US" sz="1100" dirty="0">
                        <a:latin typeface="Arial"/>
                        <a:ea typeface="Times New Roman"/>
                        <a:cs typeface="Times New Roman"/>
                      </a:endParaRPr>
                    </a:p>
                  </a:txBody>
                  <a:tcPr marL="24636" marR="246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r>
            </a:tbl>
          </a:graphicData>
        </a:graphic>
      </p:graphicFrame>
      <p:sp>
        <p:nvSpPr>
          <p:cNvPr id="11265" name="Rectangle 1"/>
          <p:cNvSpPr>
            <a:spLocks noChangeArrowheads="1"/>
          </p:cNvSpPr>
          <p:nvPr/>
        </p:nvSpPr>
        <p:spPr bwMode="auto">
          <a:xfrm>
            <a:off x="3733800" y="0"/>
            <a:ext cx="1874231" cy="52322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algn="ctr" eaLnBrk="0" fontAlgn="base" hangingPunct="0">
              <a:spcBef>
                <a:spcPct val="0"/>
              </a:spcBef>
              <a:spcAft>
                <a:spcPct val="0"/>
              </a:spcAft>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400" b="1" dirty="0">
                <a:solidFill>
                  <a:prstClr val="black"/>
                </a:solidFill>
                <a:latin typeface="Arial" pitchFamily="34" charset="0"/>
                <a:ea typeface="Times New Roman" pitchFamily="18" charset="0"/>
                <a:cs typeface="Arial" pitchFamily="34" charset="0"/>
              </a:rPr>
              <a:t>Science Grade 7 </a:t>
            </a:r>
          </a:p>
          <a:p>
            <a:pPr algn="ctr" eaLnBrk="0" fontAlgn="base" hangingPunct="0">
              <a:spcBef>
                <a:spcPct val="0"/>
              </a:spcBef>
              <a:spcAft>
                <a:spcPct val="0"/>
              </a:spcAft>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400" b="1" dirty="0">
                <a:solidFill>
                  <a:prstClr val="black"/>
                </a:solidFill>
                <a:latin typeface="Arial" pitchFamily="34" charset="0"/>
                <a:ea typeface="Times New Roman" pitchFamily="18" charset="0"/>
                <a:cs typeface="Arial" pitchFamily="34" charset="0"/>
              </a:rPr>
              <a:t>Content Statements</a:t>
            </a:r>
            <a:endParaRPr lang="en-US" dirty="0">
              <a:solidFill>
                <a:prstClr val="black"/>
              </a:solidFill>
              <a:latin typeface="Arial" pitchFamily="34" charset="0"/>
              <a:cs typeface="Arial" pitchFamily="34" charset="0"/>
            </a:endParaRPr>
          </a:p>
        </p:txBody>
      </p:sp>
      <p:sp>
        <p:nvSpPr>
          <p:cNvPr id="9" name="Left Arrow 8"/>
          <p:cNvSpPr/>
          <p:nvPr/>
        </p:nvSpPr>
        <p:spPr>
          <a:xfrm>
            <a:off x="3124200" y="3581400"/>
            <a:ext cx="1447800" cy="685800"/>
          </a:xfrm>
          <a:prstGeom prst="left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Down Arrow 9"/>
          <p:cNvSpPr/>
          <p:nvPr/>
        </p:nvSpPr>
        <p:spPr>
          <a:xfrm>
            <a:off x="1219200" y="2057400"/>
            <a:ext cx="685800" cy="1371600"/>
          </a:xfrm>
          <a:prstGeom prst="down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 name="Up Arrow 10"/>
          <p:cNvSpPr/>
          <p:nvPr/>
        </p:nvSpPr>
        <p:spPr>
          <a:xfrm>
            <a:off x="1219200" y="4267200"/>
            <a:ext cx="685800" cy="1524000"/>
          </a:xfrm>
          <a:prstGeom prst="up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315757079"/>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04800"/>
            <a:ext cx="8534400" cy="1143000"/>
          </a:xfrm>
        </p:spPr>
        <p:txBody>
          <a:bodyPr/>
          <a:lstStyle/>
          <a:p>
            <a:r>
              <a:rPr lang="en-US" sz="4000" dirty="0" smtClean="0"/>
              <a:t>Jobs Will Require More Education &amp; Training</a:t>
            </a:r>
            <a:endParaRPr lang="en-US" sz="40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053036375"/>
              </p:ext>
            </p:extLst>
          </p:nvPr>
        </p:nvGraphicFramePr>
        <p:xfrm>
          <a:off x="533400" y="1559657"/>
          <a:ext cx="3886200" cy="38100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 name="Content Placeholder 3"/>
          <p:cNvGraphicFramePr>
            <a:graphicFrameLocks/>
          </p:cNvGraphicFramePr>
          <p:nvPr>
            <p:extLst>
              <p:ext uri="{D42A27DB-BD31-4B8C-83A1-F6EECF244321}">
                <p14:modId xmlns:p14="http://schemas.microsoft.com/office/powerpoint/2010/main" val="2684360233"/>
              </p:ext>
            </p:extLst>
          </p:nvPr>
        </p:nvGraphicFramePr>
        <p:xfrm>
          <a:off x="4636226" y="1600200"/>
          <a:ext cx="3886200" cy="3810000"/>
        </p:xfrm>
        <a:graphic>
          <a:graphicData uri="http://schemas.openxmlformats.org/drawingml/2006/chart">
            <c:chart xmlns:c="http://schemas.openxmlformats.org/drawingml/2006/chart" xmlns:r="http://schemas.openxmlformats.org/officeDocument/2006/relationships" r:id="rId4"/>
          </a:graphicData>
        </a:graphic>
      </p:graphicFrame>
      <p:sp>
        <p:nvSpPr>
          <p:cNvPr id="6" name="TextBox 5"/>
          <p:cNvSpPr txBox="1"/>
          <p:nvPr/>
        </p:nvSpPr>
        <p:spPr>
          <a:xfrm>
            <a:off x="1524000" y="5293457"/>
            <a:ext cx="6019800" cy="1046440"/>
          </a:xfrm>
          <a:prstGeom prst="rect">
            <a:avLst/>
          </a:prstGeom>
          <a:noFill/>
        </p:spPr>
        <p:txBody>
          <a:bodyPr wrap="square" rtlCol="0">
            <a:spAutoFit/>
          </a:bodyPr>
          <a:lstStyle/>
          <a:p>
            <a:pPr algn="ctr"/>
            <a:r>
              <a:rPr lang="en-US" sz="3100" b="1" dirty="0" smtClean="0">
                <a:solidFill>
                  <a:srgbClr val="2DA2BF"/>
                </a:solidFill>
              </a:rPr>
              <a:t>NO COLLEGE REQUIRED</a:t>
            </a:r>
          </a:p>
          <a:p>
            <a:pPr algn="ctr"/>
            <a:r>
              <a:rPr lang="en-US" sz="3100" b="1" dirty="0" smtClean="0">
                <a:solidFill>
                  <a:srgbClr val="DA1F28"/>
                </a:solidFill>
              </a:rPr>
              <a:t>COLLEGE REQUIRED</a:t>
            </a:r>
            <a:endParaRPr lang="en-US" sz="3100" b="1" dirty="0">
              <a:solidFill>
                <a:srgbClr val="DA1F28"/>
              </a:solidFill>
            </a:endParaRPr>
          </a:p>
        </p:txBody>
      </p:sp>
      <p:sp>
        <p:nvSpPr>
          <p:cNvPr id="7" name="Rectangle 6"/>
          <p:cNvSpPr/>
          <p:nvPr/>
        </p:nvSpPr>
        <p:spPr>
          <a:xfrm>
            <a:off x="76200" y="6336268"/>
            <a:ext cx="9067800" cy="369332"/>
          </a:xfrm>
          <a:prstGeom prst="rect">
            <a:avLst/>
          </a:prstGeom>
        </p:spPr>
        <p:txBody>
          <a:bodyPr wrap="square">
            <a:spAutoFit/>
          </a:bodyPr>
          <a:lstStyle/>
          <a:p>
            <a:pPr algn="ctr"/>
            <a:r>
              <a:rPr lang="en-US" b="1" i="1" dirty="0" smtClean="0">
                <a:solidFill>
                  <a:prstClr val="black"/>
                </a:solidFill>
                <a:cs typeface="Arial" pitchFamily="34" charset="0"/>
              </a:rPr>
              <a:t>Source:  </a:t>
            </a:r>
            <a:r>
              <a:rPr lang="en-US" i="1" dirty="0" smtClean="0">
                <a:solidFill>
                  <a:prstClr val="black"/>
                </a:solidFill>
              </a:rPr>
              <a:t>Georgetown Center on Education and the Workforce, 2010.</a:t>
            </a:r>
            <a:endParaRPr lang="en-US" i="1" dirty="0" smtClean="0">
              <a:solidFill>
                <a:prstClr val="black"/>
              </a:solidFill>
              <a:cs typeface="Arial" pitchFamily="34" charset="0"/>
            </a:endParaRPr>
          </a:p>
        </p:txBody>
      </p:sp>
    </p:spTree>
    <p:extLst>
      <p:ext uri="{BB962C8B-B14F-4D97-AF65-F5344CB8AC3E}">
        <p14:creationId xmlns:p14="http://schemas.microsoft.com/office/powerpoint/2010/main" val="2563739941"/>
      </p:ext>
    </p:extLst>
  </p:cSld>
  <p:clrMapOvr>
    <a:masterClrMapping/>
  </p:clrMapOvr>
  <p:transition xmlns:p14="http://schemas.microsoft.com/office/powerpoint/2010/main" spd="med">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0" y="1"/>
          <a:ext cx="9144000" cy="6805394"/>
        </p:xfrm>
        <a:graphic>
          <a:graphicData uri="http://schemas.openxmlformats.org/drawingml/2006/table">
            <a:tbl>
              <a:tblPr/>
              <a:tblGrid>
                <a:gridCol w="3121113"/>
                <a:gridCol w="6022887"/>
              </a:tblGrid>
              <a:tr h="525094">
                <a:tc gridSpan="2">
                  <a:txBody>
                    <a:bodyPr/>
                    <a:lstStyle/>
                    <a:p>
                      <a:pPr marL="0" marR="0" algn="ctr">
                        <a:lnSpc>
                          <a:spcPct val="115000"/>
                        </a:lnSpc>
                        <a:spcBef>
                          <a:spcPts val="0"/>
                        </a:spcBef>
                        <a:spcAft>
                          <a:spcPts val="0"/>
                        </a:spcAft>
                      </a:pPr>
                      <a:r>
                        <a:rPr lang="en-US" sz="1400" b="1" dirty="0" smtClean="0">
                          <a:latin typeface="Arial"/>
                          <a:ea typeface="Times New Roman"/>
                          <a:cs typeface="Times New Roman"/>
                        </a:rPr>
                        <a:t>G</a:t>
                      </a:r>
                      <a:r>
                        <a:rPr lang="en-US" sz="1400" b="1" dirty="0" smtClean="0">
                          <a:latin typeface="Arial"/>
                          <a:ea typeface="Times New Roman"/>
                          <a:cs typeface="Arial"/>
                        </a:rPr>
                        <a:t>rade </a:t>
                      </a:r>
                      <a:r>
                        <a:rPr lang="en-US" sz="1400" b="1" dirty="0">
                          <a:latin typeface="Arial"/>
                          <a:ea typeface="Times New Roman"/>
                          <a:cs typeface="Arial"/>
                        </a:rPr>
                        <a:t>7</a:t>
                      </a:r>
                      <a:endParaRPr lang="en-US" sz="1400" dirty="0">
                        <a:latin typeface="Arial"/>
                        <a:ea typeface="Times New Roman"/>
                        <a:cs typeface="Times New Roman"/>
                      </a:endParaRPr>
                    </a:p>
                    <a:p>
                      <a:pPr marL="0" marR="0" algn="ctr">
                        <a:lnSpc>
                          <a:spcPct val="115000"/>
                        </a:lnSpc>
                        <a:spcBef>
                          <a:spcPts val="0"/>
                        </a:spcBef>
                        <a:spcAft>
                          <a:spcPts val="0"/>
                        </a:spcAft>
                      </a:pPr>
                      <a:r>
                        <a:rPr lang="en-US" sz="1400" b="1" dirty="0">
                          <a:latin typeface="Arial"/>
                          <a:ea typeface="Times New Roman"/>
                          <a:cs typeface="Arial"/>
                        </a:rPr>
                        <a:t> Earth and Space Science (ESS)</a:t>
                      </a:r>
                      <a:endParaRPr lang="en-US" sz="1400" dirty="0">
                        <a:latin typeface="Arial"/>
                        <a:ea typeface="Times New Roman"/>
                        <a:cs typeface="Times New Roman"/>
                      </a:endParaRPr>
                    </a:p>
                  </a:txBody>
                  <a:tcPr marL="44227" marR="442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US"/>
                    </a:p>
                  </a:txBody>
                  <a:tcPr/>
                </a:tc>
              </a:tr>
              <a:tr h="675121">
                <a:tc gridSpan="2">
                  <a:txBody>
                    <a:bodyPr/>
                    <a:lstStyle/>
                    <a:p>
                      <a:pPr marL="0" marR="0">
                        <a:lnSpc>
                          <a:spcPct val="115000"/>
                        </a:lnSpc>
                        <a:spcBef>
                          <a:spcPts val="0"/>
                        </a:spcBef>
                        <a:spcAft>
                          <a:spcPts val="0"/>
                        </a:spcAft>
                      </a:pPr>
                      <a:r>
                        <a:rPr lang="en-US" sz="1200" b="1" u="none" strike="noStrike" dirty="0">
                          <a:solidFill>
                            <a:schemeClr val="tx1"/>
                          </a:solidFill>
                          <a:latin typeface="Arial"/>
                          <a:ea typeface="Times New Roman"/>
                          <a:cs typeface="Arial"/>
                        </a:rPr>
                        <a:t>Topic:</a:t>
                      </a:r>
                      <a:r>
                        <a:rPr lang="en-US" sz="1200" dirty="0">
                          <a:solidFill>
                            <a:schemeClr val="tx1"/>
                          </a:solidFill>
                          <a:latin typeface="Arial"/>
                          <a:ea typeface="Times New Roman"/>
                          <a:cs typeface="Times New Roman"/>
                        </a:rPr>
                        <a:t>  </a:t>
                      </a:r>
                      <a:r>
                        <a:rPr lang="en-US" sz="1200" b="1" dirty="0">
                          <a:solidFill>
                            <a:srgbClr val="000000"/>
                          </a:solidFill>
                          <a:latin typeface="Arial"/>
                          <a:ea typeface="Times New Roman"/>
                          <a:cs typeface="Arial"/>
                        </a:rPr>
                        <a:t>Cycles and Patterns of Earth and the Moon</a:t>
                      </a:r>
                      <a:endParaRPr lang="en-US" sz="1200" dirty="0">
                        <a:latin typeface="Arial"/>
                        <a:ea typeface="Times New Roman"/>
                        <a:cs typeface="Times New Roman"/>
                      </a:endParaRPr>
                    </a:p>
                    <a:p>
                      <a:pPr marL="0" marR="0">
                        <a:lnSpc>
                          <a:spcPct val="115000"/>
                        </a:lnSpc>
                        <a:spcBef>
                          <a:spcPts val="0"/>
                        </a:spcBef>
                        <a:spcAft>
                          <a:spcPts val="0"/>
                        </a:spcAft>
                      </a:pPr>
                      <a:r>
                        <a:rPr lang="en-US" sz="1100" i="1" dirty="0">
                          <a:solidFill>
                            <a:srgbClr val="000000"/>
                          </a:solidFill>
                          <a:latin typeface="Arial"/>
                          <a:ea typeface="Times New Roman"/>
                          <a:cs typeface="Arial"/>
                        </a:rPr>
                        <a:t>This topic focuses on Earth’s hydrologic cycle, patterns that exist in atmospheric and oceanic currents, the relationship between thermal energy and the currents, and the relative position and movement of the Earth, sun and moon.</a:t>
                      </a:r>
                      <a:endParaRPr lang="en-US" sz="1100" dirty="0">
                        <a:latin typeface="Arial"/>
                        <a:ea typeface="Times New Roman"/>
                        <a:cs typeface="Times New Roman"/>
                      </a:endParaRPr>
                    </a:p>
                  </a:txBody>
                  <a:tcPr marL="44227" marR="442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US"/>
                    </a:p>
                  </a:txBody>
                  <a:tcPr/>
                </a:tc>
              </a:tr>
              <a:tr h="232319">
                <a:tc>
                  <a:txBody>
                    <a:bodyPr/>
                    <a:lstStyle/>
                    <a:p>
                      <a:pPr marL="0" marR="0">
                        <a:lnSpc>
                          <a:spcPct val="115000"/>
                        </a:lnSpc>
                        <a:spcBef>
                          <a:spcPts val="0"/>
                        </a:spcBef>
                        <a:spcAft>
                          <a:spcPts val="0"/>
                        </a:spcAft>
                      </a:pPr>
                      <a:r>
                        <a:rPr lang="en-US" sz="1200" b="1" u="none" strike="noStrike" dirty="0">
                          <a:solidFill>
                            <a:schemeClr val="tx1"/>
                          </a:solidFill>
                          <a:latin typeface="Arial"/>
                          <a:ea typeface="Times New Roman"/>
                          <a:cs typeface="Arial"/>
                        </a:rPr>
                        <a:t>Content Statement</a:t>
                      </a:r>
                      <a:endParaRPr lang="en-US" sz="1200" dirty="0">
                        <a:solidFill>
                          <a:schemeClr val="tx1"/>
                        </a:solidFill>
                        <a:latin typeface="Arial"/>
                        <a:ea typeface="Times New Roman"/>
                        <a:cs typeface="Times New Roman"/>
                      </a:endParaRPr>
                    </a:p>
                  </a:txBody>
                  <a:tcPr marL="44227" marR="442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1200" b="1" u="none" strike="noStrike" dirty="0">
                          <a:solidFill>
                            <a:schemeClr val="tx1"/>
                          </a:solidFill>
                          <a:latin typeface="Arial"/>
                          <a:ea typeface="Times New Roman"/>
                          <a:cs typeface="Arial"/>
                        </a:rPr>
                        <a:t>Content Elaboration</a:t>
                      </a:r>
                      <a:endParaRPr lang="en-US" sz="1200" dirty="0">
                        <a:solidFill>
                          <a:schemeClr val="tx1"/>
                        </a:solidFill>
                        <a:latin typeface="Arial"/>
                        <a:ea typeface="Times New Roman"/>
                        <a:cs typeface="Times New Roman"/>
                      </a:endParaRPr>
                    </a:p>
                  </a:txBody>
                  <a:tcPr marL="44227" marR="442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273067">
                <a:tc>
                  <a:txBody>
                    <a:bodyPr/>
                    <a:lstStyle/>
                    <a:p>
                      <a:pPr marL="0" marR="0">
                        <a:lnSpc>
                          <a:spcPct val="115000"/>
                        </a:lnSpc>
                        <a:spcBef>
                          <a:spcPts val="0"/>
                        </a:spcBef>
                        <a:spcAft>
                          <a:spcPts val="0"/>
                        </a:spcAft>
                      </a:pPr>
                      <a:r>
                        <a:rPr lang="en-US" sz="1100" b="1" dirty="0">
                          <a:solidFill>
                            <a:srgbClr val="000000"/>
                          </a:solidFill>
                          <a:latin typeface="Arial"/>
                          <a:ea typeface="Times New Roman"/>
                          <a:cs typeface="Arial"/>
                        </a:rPr>
                        <a:t>Thermal-energy transfers in the ocean and the atmosphere contribute to the formation of currents, which influence global climate patterns</a:t>
                      </a:r>
                      <a:r>
                        <a:rPr lang="en-US" sz="1100" b="1" dirty="0" smtClean="0">
                          <a:solidFill>
                            <a:srgbClr val="000000"/>
                          </a:solidFill>
                          <a:latin typeface="Arial"/>
                          <a:ea typeface="Times New Roman"/>
                          <a:cs typeface="Arial"/>
                        </a:rPr>
                        <a:t>.</a:t>
                      </a:r>
                    </a:p>
                    <a:p>
                      <a:pPr marL="0" marR="0">
                        <a:lnSpc>
                          <a:spcPct val="115000"/>
                        </a:lnSpc>
                        <a:spcBef>
                          <a:spcPts val="0"/>
                        </a:spcBef>
                        <a:spcAft>
                          <a:spcPts val="0"/>
                        </a:spcAft>
                      </a:pPr>
                      <a:endParaRPr lang="en-US" sz="1100" dirty="0">
                        <a:latin typeface="Arial"/>
                        <a:ea typeface="Times New Roman"/>
                        <a:cs typeface="Times New Roman"/>
                      </a:endParaRPr>
                    </a:p>
                    <a:p>
                      <a:pPr marL="0" marR="0">
                        <a:spcBef>
                          <a:spcPts val="0"/>
                        </a:spcBef>
                        <a:spcAft>
                          <a:spcPts val="0"/>
                        </a:spcAft>
                      </a:pPr>
                      <a:r>
                        <a:rPr lang="en-US" sz="1100" dirty="0">
                          <a:solidFill>
                            <a:srgbClr val="000000"/>
                          </a:solidFill>
                          <a:latin typeface="Arial"/>
                          <a:ea typeface="Times New Roman"/>
                          <a:cs typeface="Times New Roman"/>
                        </a:rPr>
                        <a:t>The sun is the major source of energy for wind, air and ocean currents and the hydrologic cycle. As thermal energy transfers occur in the atmosphere and ocean, currents form. Large bodies of water can influence weather and climate. The jet stream is an example of an atmospheric current and the Gulf Stream is an example of an oceanic current. Ocean currents are influenced by factors other than thermal energy, such as water density, mineral content (such as salinity), ocean floor topography and Earth’s rotation. All of these factors delineate global climate patterns on Earth</a:t>
                      </a:r>
                      <a:r>
                        <a:rPr lang="en-US" sz="1100" dirty="0" smtClean="0">
                          <a:solidFill>
                            <a:srgbClr val="000000"/>
                          </a:solidFill>
                          <a:latin typeface="Arial"/>
                          <a:ea typeface="Times New Roman"/>
                          <a:cs typeface="Times New Roman"/>
                        </a:rPr>
                        <a:t>.</a:t>
                      </a:r>
                    </a:p>
                    <a:p>
                      <a:pPr marL="0" marR="0">
                        <a:spcBef>
                          <a:spcPts val="0"/>
                        </a:spcBef>
                        <a:spcAft>
                          <a:spcPts val="0"/>
                        </a:spcAft>
                      </a:pPr>
                      <a:endParaRPr lang="en-US" sz="1100" dirty="0">
                        <a:solidFill>
                          <a:srgbClr val="000000"/>
                        </a:solidFill>
                        <a:latin typeface="Arial"/>
                        <a:ea typeface="Times New Roman"/>
                        <a:cs typeface="Times New Roman"/>
                      </a:endParaRPr>
                    </a:p>
                    <a:p>
                      <a:pPr marL="0" marR="0">
                        <a:lnSpc>
                          <a:spcPct val="115000"/>
                        </a:lnSpc>
                        <a:spcBef>
                          <a:spcPts val="0"/>
                        </a:spcBef>
                        <a:spcAft>
                          <a:spcPts val="0"/>
                        </a:spcAft>
                      </a:pPr>
                      <a:r>
                        <a:rPr lang="en-US" sz="1100" b="1" dirty="0">
                          <a:solidFill>
                            <a:srgbClr val="000000"/>
                          </a:solidFill>
                          <a:latin typeface="Arial"/>
                          <a:ea typeface="Times New Roman"/>
                          <a:cs typeface="Arial"/>
                        </a:rPr>
                        <a:t>Note:</a:t>
                      </a:r>
                      <a:r>
                        <a:rPr lang="en-US" sz="1100" dirty="0">
                          <a:solidFill>
                            <a:srgbClr val="000000"/>
                          </a:solidFill>
                          <a:latin typeface="Arial"/>
                          <a:ea typeface="Times New Roman"/>
                          <a:cs typeface="Arial"/>
                        </a:rPr>
                        <a:t> This content statement is related to LS grade 7 (biomes). Regional temperature and precipitation contribute to the identification of climatic zones.</a:t>
                      </a:r>
                      <a:endParaRPr lang="en-US" sz="1100" dirty="0">
                        <a:latin typeface="Arial"/>
                        <a:ea typeface="Times New Roman"/>
                        <a:cs typeface="Times New Roman"/>
                      </a:endParaRPr>
                    </a:p>
                  </a:txBody>
                  <a:tcPr marL="44227" marR="442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spcBef>
                          <a:spcPts val="0"/>
                        </a:spcBef>
                        <a:spcAft>
                          <a:spcPts val="0"/>
                        </a:spcAft>
                      </a:pPr>
                      <a:r>
                        <a:rPr lang="en-US" sz="1100" b="1" dirty="0">
                          <a:latin typeface="Arial"/>
                          <a:cs typeface="Arial"/>
                        </a:rPr>
                        <a:t>Prior concepts related to the energy transfers, atmosphere and hydrosphere:</a:t>
                      </a:r>
                      <a:endParaRPr lang="en-US" sz="1100" dirty="0">
                        <a:latin typeface="Arial"/>
                        <a:cs typeface="Times New Roman"/>
                      </a:endParaRPr>
                    </a:p>
                    <a:p>
                      <a:pPr marL="0" marR="0">
                        <a:lnSpc>
                          <a:spcPct val="115000"/>
                        </a:lnSpc>
                        <a:spcBef>
                          <a:spcPts val="0"/>
                        </a:spcBef>
                        <a:spcAft>
                          <a:spcPts val="0"/>
                        </a:spcAft>
                      </a:pPr>
                      <a:r>
                        <a:rPr lang="en-US" sz="1100" b="1" dirty="0">
                          <a:latin typeface="Arial"/>
                          <a:ea typeface="Times New Roman"/>
                          <a:cs typeface="Arial"/>
                        </a:rPr>
                        <a:t>PreK-2</a:t>
                      </a:r>
                      <a:r>
                        <a:rPr lang="en-US" sz="1100" dirty="0">
                          <a:latin typeface="Arial"/>
                          <a:ea typeface="Times New Roman"/>
                          <a:cs typeface="Arial"/>
                        </a:rPr>
                        <a:t>:  water is observed through weather, water is in the atmosphere; water can be a solid, a gas, and a liquid.</a:t>
                      </a:r>
                      <a:endParaRPr lang="en-US" sz="1100" dirty="0">
                        <a:latin typeface="Arial"/>
                        <a:ea typeface="Times New Roman"/>
                        <a:cs typeface="Times New Roman"/>
                      </a:endParaRPr>
                    </a:p>
                    <a:p>
                      <a:pPr marL="0" marR="0">
                        <a:lnSpc>
                          <a:spcPct val="115000"/>
                        </a:lnSpc>
                        <a:spcBef>
                          <a:spcPts val="0"/>
                        </a:spcBef>
                        <a:spcAft>
                          <a:spcPts val="0"/>
                        </a:spcAft>
                      </a:pPr>
                      <a:r>
                        <a:rPr lang="en-US" sz="1100" b="1" dirty="0">
                          <a:latin typeface="Arial"/>
                          <a:ea typeface="Times New Roman"/>
                          <a:cs typeface="Arial"/>
                        </a:rPr>
                        <a:t>Grades 3-5</a:t>
                      </a:r>
                      <a:r>
                        <a:rPr lang="en-US" sz="1100" dirty="0">
                          <a:latin typeface="Arial"/>
                          <a:ea typeface="Times New Roman"/>
                          <a:cs typeface="Arial"/>
                        </a:rPr>
                        <a:t>:  Water is present in soil, water is a non-living resource, properties of the different states of water, water can change the surface of Earth, water is a factor in some weather-related events (such as flooding and droughts);</a:t>
                      </a:r>
                      <a:endParaRPr lang="en-US" sz="1100" dirty="0">
                        <a:latin typeface="Arial"/>
                        <a:ea typeface="Times New Roman"/>
                        <a:cs typeface="Times New Roman"/>
                      </a:endParaRPr>
                    </a:p>
                    <a:p>
                      <a:pPr marL="0" marR="0">
                        <a:lnSpc>
                          <a:spcPct val="115000"/>
                        </a:lnSpc>
                        <a:spcBef>
                          <a:spcPts val="0"/>
                        </a:spcBef>
                        <a:spcAft>
                          <a:spcPts val="0"/>
                        </a:spcAft>
                      </a:pPr>
                      <a:r>
                        <a:rPr lang="en-US" sz="1100" b="1" dirty="0">
                          <a:latin typeface="Arial"/>
                          <a:ea typeface="Times New Roman"/>
                          <a:cs typeface="Arial"/>
                        </a:rPr>
                        <a:t>6</a:t>
                      </a:r>
                      <a:r>
                        <a:rPr lang="en-US" sz="1100" b="1" baseline="30000" dirty="0">
                          <a:latin typeface="Arial"/>
                          <a:ea typeface="Times New Roman"/>
                          <a:cs typeface="Arial"/>
                        </a:rPr>
                        <a:t>th</a:t>
                      </a:r>
                      <a:r>
                        <a:rPr lang="en-US" sz="1100" b="1" dirty="0">
                          <a:latin typeface="Arial"/>
                          <a:ea typeface="Times New Roman"/>
                          <a:cs typeface="Arial"/>
                        </a:rPr>
                        <a:t> Grade</a:t>
                      </a:r>
                      <a:r>
                        <a:rPr lang="en-US" sz="1100" dirty="0">
                          <a:latin typeface="Arial"/>
                          <a:ea typeface="Times New Roman"/>
                          <a:cs typeface="Arial"/>
                        </a:rPr>
                        <a:t>:  the changes in state of water are related to motion of atoms; atoms take up space and have mass, changes of state occur due to the amount of motion of atoms and molecules, and density.</a:t>
                      </a:r>
                      <a:endParaRPr lang="en-US" sz="1100" dirty="0">
                        <a:latin typeface="Arial"/>
                        <a:ea typeface="Times New Roman"/>
                        <a:cs typeface="Times New Roman"/>
                      </a:endParaRPr>
                    </a:p>
                    <a:p>
                      <a:pPr marL="0" marR="0">
                        <a:lnSpc>
                          <a:spcPct val="115000"/>
                        </a:lnSpc>
                        <a:spcBef>
                          <a:spcPts val="0"/>
                        </a:spcBef>
                        <a:spcAft>
                          <a:spcPts val="0"/>
                        </a:spcAft>
                      </a:pPr>
                      <a:r>
                        <a:rPr lang="en-US" sz="1100" b="1" dirty="0">
                          <a:latin typeface="Arial"/>
                          <a:ea typeface="Times New Roman"/>
                          <a:cs typeface="Arial"/>
                        </a:rPr>
                        <a:t>7</a:t>
                      </a:r>
                      <a:r>
                        <a:rPr lang="en-US" sz="1100" b="1" baseline="30000" dirty="0">
                          <a:latin typeface="Arial"/>
                          <a:ea typeface="Times New Roman"/>
                          <a:cs typeface="Arial"/>
                        </a:rPr>
                        <a:t>th</a:t>
                      </a:r>
                      <a:r>
                        <a:rPr lang="en-US" sz="1100" b="1" dirty="0">
                          <a:latin typeface="Arial"/>
                          <a:ea typeface="Times New Roman"/>
                          <a:cs typeface="Arial"/>
                        </a:rPr>
                        <a:t> Grade Concepts</a:t>
                      </a:r>
                      <a:endParaRPr lang="en-US" sz="1100" dirty="0">
                        <a:latin typeface="Arial"/>
                        <a:ea typeface="Times New Roman"/>
                        <a:cs typeface="Times New Roman"/>
                      </a:endParaRPr>
                    </a:p>
                    <a:p>
                      <a:pPr marL="0" marR="0">
                        <a:lnSpc>
                          <a:spcPct val="115000"/>
                        </a:lnSpc>
                        <a:spcBef>
                          <a:spcPts val="0"/>
                        </a:spcBef>
                        <a:spcAft>
                          <a:spcPts val="0"/>
                        </a:spcAft>
                      </a:pPr>
                      <a:r>
                        <a:rPr lang="en-US" sz="1100" dirty="0">
                          <a:latin typeface="Arial"/>
                          <a:ea typeface="Times New Roman"/>
                          <a:cs typeface="Arial"/>
                        </a:rPr>
                        <a:t>The earlier concepts of weather and the physical properties of air and water and the change are expanded in 7</a:t>
                      </a:r>
                      <a:r>
                        <a:rPr lang="en-US" sz="1100" baseline="30000" dirty="0">
                          <a:latin typeface="Arial"/>
                          <a:ea typeface="Times New Roman"/>
                          <a:cs typeface="Arial"/>
                        </a:rPr>
                        <a:t>th</a:t>
                      </a:r>
                      <a:r>
                        <a:rPr lang="en-US" sz="1100" dirty="0">
                          <a:latin typeface="Arial"/>
                          <a:ea typeface="Times New Roman"/>
                          <a:cs typeface="Arial"/>
                        </a:rPr>
                        <a:t> grade to the relationship of atmospheric and oceanic currents and climate.  Current and climate patterns on a global level should be studied using a variety of maps, models and technology (for example: remote sensing, satellite images, LANDSAT).</a:t>
                      </a:r>
                      <a:endParaRPr lang="en-US" sz="1100" dirty="0">
                        <a:latin typeface="Arial"/>
                        <a:ea typeface="Times New Roman"/>
                        <a:cs typeface="Times New Roman"/>
                      </a:endParaRPr>
                    </a:p>
                    <a:p>
                      <a:pPr marL="0" marR="0">
                        <a:lnSpc>
                          <a:spcPct val="115000"/>
                        </a:lnSpc>
                        <a:spcBef>
                          <a:spcPts val="0"/>
                        </a:spcBef>
                        <a:spcAft>
                          <a:spcPts val="0"/>
                        </a:spcAft>
                      </a:pPr>
                      <a:r>
                        <a:rPr lang="en-US" sz="1100" dirty="0">
                          <a:latin typeface="Arial"/>
                          <a:ea typeface="Times New Roman"/>
                          <a:cs typeface="Arial"/>
                        </a:rPr>
                        <a:t>The causes of moving currents in the atmosphere and ocean must be connected to thermal energy, density, pressure, composition, topographic/geographic </a:t>
                      </a:r>
                      <a:r>
                        <a:rPr lang="en-US" sz="1100" dirty="0">
                          <a:solidFill>
                            <a:schemeClr val="tx1"/>
                          </a:solidFill>
                          <a:latin typeface="Arial"/>
                          <a:ea typeface="Times New Roman"/>
                          <a:cs typeface="Arial"/>
                        </a:rPr>
                        <a:t>influences (e.g. continental mountains, ocean ridges, etc.).  Studies should also include </a:t>
                      </a:r>
                      <a:r>
                        <a:rPr lang="en-US" sz="1100" u="none" strike="noStrike" dirty="0">
                          <a:solidFill>
                            <a:schemeClr val="tx1"/>
                          </a:solidFill>
                          <a:latin typeface="Arial"/>
                          <a:ea typeface="Times New Roman"/>
                          <a:cs typeface="Arial"/>
                        </a:rPr>
                        <a:t>specific current patterns</a:t>
                      </a:r>
                      <a:r>
                        <a:rPr lang="en-US" sz="1100" dirty="0">
                          <a:solidFill>
                            <a:schemeClr val="tx1"/>
                          </a:solidFill>
                          <a:latin typeface="Arial"/>
                          <a:ea typeface="Times New Roman"/>
                          <a:cs typeface="Arial"/>
                        </a:rPr>
                        <a:t> </a:t>
                      </a:r>
                      <a:r>
                        <a:rPr lang="en-US" sz="1100" dirty="0">
                          <a:latin typeface="Arial"/>
                          <a:ea typeface="Times New Roman"/>
                          <a:cs typeface="Arial"/>
                        </a:rPr>
                        <a:t>in both the atmosphere and the ocean that are mapped and </a:t>
                      </a:r>
                      <a:r>
                        <a:rPr lang="en-US" sz="1100" dirty="0">
                          <a:solidFill>
                            <a:schemeClr val="tx1"/>
                          </a:solidFill>
                          <a:latin typeface="Arial"/>
                          <a:ea typeface="Times New Roman"/>
                          <a:cs typeface="Arial"/>
                        </a:rPr>
                        <a:t>documented (through data).  Contemporary studies regarding global climate must be based on </a:t>
                      </a:r>
                      <a:r>
                        <a:rPr lang="en-US" sz="1100" u="none" strike="noStrike" dirty="0">
                          <a:solidFill>
                            <a:schemeClr val="tx1"/>
                          </a:solidFill>
                          <a:latin typeface="Arial"/>
                          <a:ea typeface="Times New Roman"/>
                          <a:cs typeface="Arial"/>
                        </a:rPr>
                        <a:t>facts and evidence</a:t>
                      </a:r>
                      <a:r>
                        <a:rPr lang="en-US" sz="1100" dirty="0">
                          <a:solidFill>
                            <a:schemeClr val="tx1"/>
                          </a:solidFill>
                          <a:latin typeface="Arial"/>
                          <a:ea typeface="Times New Roman"/>
                          <a:cs typeface="Arial"/>
                        </a:rPr>
                        <a:t>.</a:t>
                      </a:r>
                      <a:endParaRPr lang="en-US" sz="1100" dirty="0">
                        <a:solidFill>
                          <a:schemeClr val="tx1"/>
                        </a:solidFill>
                        <a:latin typeface="Arial"/>
                        <a:ea typeface="Times New Roman"/>
                        <a:cs typeface="Times New Roman"/>
                      </a:endParaRPr>
                    </a:p>
                    <a:p>
                      <a:pPr marL="0" marR="0">
                        <a:lnSpc>
                          <a:spcPct val="115000"/>
                        </a:lnSpc>
                        <a:spcBef>
                          <a:spcPts val="0"/>
                        </a:spcBef>
                        <a:spcAft>
                          <a:spcPts val="0"/>
                        </a:spcAft>
                      </a:pPr>
                      <a:r>
                        <a:rPr lang="en-US" sz="1100" dirty="0">
                          <a:latin typeface="Arial"/>
                          <a:ea typeface="Times New Roman"/>
                          <a:cs typeface="Arial"/>
                        </a:rPr>
                        <a:t>This content statement is also connected to the 7</a:t>
                      </a:r>
                      <a:r>
                        <a:rPr lang="en-US" sz="1100" baseline="30000" dirty="0">
                          <a:latin typeface="Arial"/>
                          <a:ea typeface="Times New Roman"/>
                          <a:cs typeface="Arial"/>
                        </a:rPr>
                        <a:t>th</a:t>
                      </a:r>
                      <a:r>
                        <a:rPr lang="en-US" sz="1100" dirty="0">
                          <a:latin typeface="Arial"/>
                          <a:ea typeface="Times New Roman"/>
                          <a:cs typeface="Arial"/>
                        </a:rPr>
                        <a:t> grade LS content pertaining to biomes and the climatic zones of Earth.</a:t>
                      </a:r>
                      <a:endParaRPr lang="en-US" sz="1100" dirty="0">
                        <a:latin typeface="Arial"/>
                        <a:ea typeface="Times New Roman"/>
                        <a:cs typeface="Times New Roman"/>
                      </a:endParaRPr>
                    </a:p>
                    <a:p>
                      <a:pPr marL="0" marR="0">
                        <a:lnSpc>
                          <a:spcPct val="115000"/>
                        </a:lnSpc>
                        <a:spcBef>
                          <a:spcPts val="0"/>
                        </a:spcBef>
                        <a:spcAft>
                          <a:spcPts val="0"/>
                        </a:spcAft>
                      </a:pPr>
                      <a:r>
                        <a:rPr lang="en-US" sz="1100" b="1" dirty="0">
                          <a:latin typeface="Arial"/>
                          <a:ea typeface="Times New Roman"/>
                          <a:cs typeface="Arial"/>
                        </a:rPr>
                        <a:t>Future Application of Concepts:</a:t>
                      </a:r>
                      <a:endParaRPr lang="en-US" sz="1100" dirty="0">
                        <a:latin typeface="Arial"/>
                        <a:ea typeface="Times New Roman"/>
                        <a:cs typeface="Times New Roman"/>
                      </a:endParaRPr>
                    </a:p>
                    <a:p>
                      <a:pPr marL="0" marR="0">
                        <a:lnSpc>
                          <a:spcPct val="115000"/>
                        </a:lnSpc>
                        <a:spcBef>
                          <a:spcPts val="0"/>
                        </a:spcBef>
                        <a:spcAft>
                          <a:spcPts val="0"/>
                        </a:spcAft>
                      </a:pPr>
                      <a:r>
                        <a:rPr lang="en-US" sz="1100" b="1" dirty="0">
                          <a:latin typeface="Arial"/>
                          <a:ea typeface="Times New Roman"/>
                          <a:cs typeface="Arial"/>
                        </a:rPr>
                        <a:t>8</a:t>
                      </a:r>
                      <a:r>
                        <a:rPr lang="en-US" sz="1100" b="1" baseline="30000" dirty="0">
                          <a:latin typeface="Arial"/>
                          <a:ea typeface="Times New Roman"/>
                          <a:cs typeface="Arial"/>
                        </a:rPr>
                        <a:t>th</a:t>
                      </a:r>
                      <a:r>
                        <a:rPr lang="en-US" sz="1100" b="1" dirty="0">
                          <a:latin typeface="Arial"/>
                          <a:ea typeface="Times New Roman"/>
                          <a:cs typeface="Arial"/>
                        </a:rPr>
                        <a:t> Grade:  </a:t>
                      </a:r>
                      <a:r>
                        <a:rPr lang="en-US" sz="1100" dirty="0">
                          <a:latin typeface="Arial"/>
                          <a:ea typeface="Times New Roman"/>
                          <a:cs typeface="Arial"/>
                        </a:rPr>
                        <a:t>In 8</a:t>
                      </a:r>
                      <a:r>
                        <a:rPr lang="en-US" sz="1100" baseline="30000" dirty="0">
                          <a:latin typeface="Arial"/>
                          <a:ea typeface="Times New Roman"/>
                          <a:cs typeface="Arial"/>
                        </a:rPr>
                        <a:t>th</a:t>
                      </a:r>
                      <a:r>
                        <a:rPr lang="en-US" sz="1100" dirty="0">
                          <a:latin typeface="Arial"/>
                          <a:ea typeface="Times New Roman"/>
                          <a:cs typeface="Arial"/>
                        </a:rPr>
                        <a:t> grade, global climate is expanded though the investigation of </a:t>
                      </a:r>
                      <a:r>
                        <a:rPr lang="en-US" sz="1100" u="none" strike="noStrike" dirty="0">
                          <a:solidFill>
                            <a:schemeClr val="tx1"/>
                          </a:solidFill>
                          <a:latin typeface="Arial"/>
                          <a:ea typeface="Times New Roman"/>
                          <a:cs typeface="Arial"/>
                        </a:rPr>
                        <a:t>climate change</a:t>
                      </a:r>
                      <a:r>
                        <a:rPr lang="en-US" sz="1100" dirty="0">
                          <a:solidFill>
                            <a:schemeClr val="tx1"/>
                          </a:solidFill>
                          <a:latin typeface="Arial"/>
                          <a:ea typeface="Times New Roman"/>
                          <a:cs typeface="Arial"/>
                        </a:rPr>
                        <a:t> </a:t>
                      </a:r>
                      <a:r>
                        <a:rPr lang="en-US" sz="1100" dirty="0">
                          <a:latin typeface="Arial"/>
                          <a:ea typeface="Times New Roman"/>
                          <a:cs typeface="Arial"/>
                        </a:rPr>
                        <a:t>that occurred throughout Earth’s history (as evidenced through the rock record and more recently though ice cores).  </a:t>
                      </a:r>
                      <a:endParaRPr lang="en-US" sz="1100" dirty="0">
                        <a:latin typeface="Arial"/>
                        <a:ea typeface="Times New Roman"/>
                        <a:cs typeface="Times New Roman"/>
                      </a:endParaRPr>
                    </a:p>
                    <a:p>
                      <a:pPr marL="0" marR="0">
                        <a:lnSpc>
                          <a:spcPct val="115000"/>
                        </a:lnSpc>
                        <a:spcBef>
                          <a:spcPts val="0"/>
                        </a:spcBef>
                        <a:spcAft>
                          <a:spcPts val="0"/>
                        </a:spcAft>
                      </a:pPr>
                      <a:r>
                        <a:rPr lang="en-US" sz="1100" b="1" dirty="0">
                          <a:latin typeface="Arial"/>
                          <a:ea typeface="Times New Roman"/>
                          <a:cs typeface="Arial"/>
                        </a:rPr>
                        <a:t>High school:</a:t>
                      </a:r>
                      <a:r>
                        <a:rPr lang="en-US" sz="1100" dirty="0">
                          <a:latin typeface="Arial"/>
                          <a:ea typeface="Times New Roman"/>
                          <a:cs typeface="Arial"/>
                        </a:rPr>
                        <a:t>  Gravity, density, gases, and properties of air and water are found in the Physical Science course.  In the 11/12 grade Physical Geology and Environmental Science courses climate change is explored in greater depth.</a:t>
                      </a:r>
                      <a:endParaRPr lang="en-US" sz="1100" dirty="0">
                        <a:latin typeface="Arial"/>
                        <a:ea typeface="Times New Roman"/>
                        <a:cs typeface="Times New Roman"/>
                      </a:endParaRPr>
                    </a:p>
                  </a:txBody>
                  <a:tcPr marL="44227" marR="442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14337" name="Picture 3" descr="MC900437638[1]">
            <a:hlinkClick r:id="rId3"/>
          </p:cNvPr>
          <p:cNvPicPr>
            <a:picLocks noChangeAspect="1" noChangeArrowheads="1"/>
          </p:cNvPicPr>
          <p:nvPr/>
        </p:nvPicPr>
        <p:blipFill>
          <a:blip r:embed="rId4" cstate="print"/>
          <a:srcRect/>
          <a:stretch>
            <a:fillRect/>
          </a:stretch>
        </p:blipFill>
        <p:spPr bwMode="auto">
          <a:xfrm>
            <a:off x="0" y="5791200"/>
            <a:ext cx="411163" cy="411163"/>
          </a:xfrm>
          <a:prstGeom prst="rect">
            <a:avLst/>
          </a:prstGeom>
          <a:noFill/>
        </p:spPr>
      </p:pic>
      <p:sp>
        <p:nvSpPr>
          <p:cNvPr id="4" name="Rectangle 3"/>
          <p:cNvSpPr/>
          <p:nvPr/>
        </p:nvSpPr>
        <p:spPr>
          <a:xfrm>
            <a:off x="3124200" y="3124200"/>
            <a:ext cx="6019800" cy="2362200"/>
          </a:xfrm>
          <a:prstGeom prst="rect">
            <a:avLst/>
          </a:prstGeom>
          <a:solidFill>
            <a:srgbClr val="99CCFF">
              <a:alpha val="14118"/>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 name="Rectangle 4"/>
          <p:cNvSpPr/>
          <p:nvPr/>
        </p:nvSpPr>
        <p:spPr>
          <a:xfrm>
            <a:off x="3124200" y="1447800"/>
            <a:ext cx="5257800" cy="152400"/>
          </a:xfrm>
          <a:prstGeom prst="rect">
            <a:avLst/>
          </a:prstGeom>
          <a:solidFill>
            <a:srgbClr val="FBFB05">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 name="Rectangle 5"/>
          <p:cNvSpPr/>
          <p:nvPr/>
        </p:nvSpPr>
        <p:spPr>
          <a:xfrm>
            <a:off x="3124200" y="5486400"/>
            <a:ext cx="5257800" cy="152400"/>
          </a:xfrm>
          <a:prstGeom prst="rect">
            <a:avLst/>
          </a:prstGeom>
          <a:solidFill>
            <a:srgbClr val="FBFB05">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p:cNvSpPr/>
          <p:nvPr/>
        </p:nvSpPr>
        <p:spPr>
          <a:xfrm>
            <a:off x="0" y="1447800"/>
            <a:ext cx="3124200" cy="762000"/>
          </a:xfrm>
          <a:prstGeom prst="rect">
            <a:avLst/>
          </a:prstGeom>
          <a:solidFill>
            <a:srgbClr val="DBD2E4">
              <a:alpha val="34118"/>
            </a:srgb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286868677"/>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linds(horizontal)">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8" grpId="0" animBg="1"/>
    </p:bldLst>
  </p:timing>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0" y="0"/>
          <a:ext cx="9144001" cy="6294269"/>
        </p:xfrm>
        <a:graphic>
          <a:graphicData uri="http://schemas.openxmlformats.org/drawingml/2006/table">
            <a:tbl>
              <a:tblPr/>
              <a:tblGrid>
                <a:gridCol w="2677400"/>
                <a:gridCol w="2098809"/>
                <a:gridCol w="2042085"/>
                <a:gridCol w="2325707"/>
              </a:tblGrid>
              <a:tr h="762000">
                <a:tc gridSpan="4">
                  <a:txBody>
                    <a:bodyPr/>
                    <a:lstStyle/>
                    <a:p>
                      <a:pPr marL="0" marR="0">
                        <a:lnSpc>
                          <a:spcPct val="115000"/>
                        </a:lnSpc>
                        <a:spcBef>
                          <a:spcPts val="0"/>
                        </a:spcBef>
                        <a:spcAft>
                          <a:spcPts val="0"/>
                        </a:spcAft>
                      </a:pPr>
                      <a:r>
                        <a:rPr lang="en-US" sz="1400" b="1" u="none" strike="noStrike" dirty="0">
                          <a:solidFill>
                            <a:schemeClr val="tx1"/>
                          </a:solidFill>
                          <a:latin typeface="Arial"/>
                          <a:ea typeface="Times New Roman"/>
                          <a:cs typeface="Arial"/>
                        </a:rPr>
                        <a:t>Visions into Practice</a:t>
                      </a:r>
                      <a:r>
                        <a:rPr lang="en-US" sz="1400" dirty="0">
                          <a:solidFill>
                            <a:schemeClr val="tx1"/>
                          </a:solidFill>
                          <a:latin typeface="Arial"/>
                          <a:ea typeface="Times New Roman"/>
                          <a:cs typeface="Times New Roman"/>
                        </a:rPr>
                        <a:t>:  </a:t>
                      </a:r>
                      <a:r>
                        <a:rPr lang="en-US" sz="1400" b="1" dirty="0">
                          <a:solidFill>
                            <a:schemeClr val="tx1"/>
                          </a:solidFill>
                          <a:latin typeface="Arial"/>
                          <a:ea typeface="Times New Roman"/>
                          <a:cs typeface="Times New Roman"/>
                        </a:rPr>
                        <a:t>Classroom Examples</a:t>
                      </a:r>
                      <a:r>
                        <a:rPr lang="en-US" sz="1400" b="1" dirty="0">
                          <a:solidFill>
                            <a:schemeClr val="tx1"/>
                          </a:solidFill>
                          <a:latin typeface="Arial"/>
                          <a:ea typeface="Times New Roman"/>
                          <a:cs typeface="Arial"/>
                        </a:rPr>
                        <a:t> </a:t>
                      </a:r>
                      <a:r>
                        <a:rPr lang="en-US" sz="1200" b="1" dirty="0">
                          <a:solidFill>
                            <a:schemeClr val="tx1"/>
                          </a:solidFill>
                          <a:latin typeface="Arial"/>
                          <a:ea typeface="Times New Roman"/>
                          <a:cs typeface="Arial"/>
                        </a:rPr>
                        <a:t> </a:t>
                      </a:r>
                      <a:endParaRPr lang="en-US" sz="1200" dirty="0">
                        <a:solidFill>
                          <a:schemeClr val="tx1"/>
                        </a:solidFill>
                        <a:latin typeface="Arial"/>
                        <a:ea typeface="Times New Roman"/>
                        <a:cs typeface="Times New Roman"/>
                      </a:endParaRPr>
                    </a:p>
                    <a:p>
                      <a:pPr marL="0" marR="0">
                        <a:lnSpc>
                          <a:spcPct val="115000"/>
                        </a:lnSpc>
                        <a:spcBef>
                          <a:spcPts val="0"/>
                        </a:spcBef>
                        <a:spcAft>
                          <a:spcPts val="0"/>
                        </a:spcAft>
                      </a:pPr>
                      <a:r>
                        <a:rPr lang="en-US" sz="1200" i="1" dirty="0">
                          <a:solidFill>
                            <a:schemeClr val="tx1"/>
                          </a:solidFill>
                          <a:latin typeface="Arial"/>
                          <a:ea typeface="Times New Roman"/>
                          <a:cs typeface="Arial"/>
                        </a:rPr>
                        <a:t>This section provides examples of tasks that students may perform; this includes guidance for developing classroom performance tasks. It is not an all inclusive checklist of what should be done, but is a springboard for generating innovative ideas.</a:t>
                      </a:r>
                      <a:endParaRPr lang="en-US" sz="1200" dirty="0">
                        <a:solidFill>
                          <a:schemeClr val="tx1"/>
                        </a:solidFill>
                        <a:latin typeface="Arial"/>
                        <a:ea typeface="Times New Roman"/>
                        <a:cs typeface="Times New Roman"/>
                      </a:endParaRPr>
                    </a:p>
                  </a:txBody>
                  <a:tcPr marL="45380" marR="453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r>
              <a:tr h="684395">
                <a:tc>
                  <a:txBody>
                    <a:bodyPr/>
                    <a:lstStyle/>
                    <a:p>
                      <a:pPr marL="0" marR="0">
                        <a:lnSpc>
                          <a:spcPct val="115000"/>
                        </a:lnSpc>
                        <a:spcBef>
                          <a:spcPts val="0"/>
                        </a:spcBef>
                        <a:spcAft>
                          <a:spcPts val="1000"/>
                        </a:spcAft>
                      </a:pPr>
                      <a:r>
                        <a:rPr lang="en-US" sz="1200" b="1" u="none" strike="noStrike" dirty="0">
                          <a:solidFill>
                            <a:schemeClr val="tx1"/>
                          </a:solidFill>
                          <a:latin typeface="Arial"/>
                          <a:ea typeface="Times New Roman"/>
                          <a:cs typeface="Arial"/>
                        </a:rPr>
                        <a:t>Designing Technological/Engineering Solutions using Science Concepts</a:t>
                      </a:r>
                      <a:endParaRPr lang="en-US" sz="1200" dirty="0">
                        <a:solidFill>
                          <a:schemeClr val="tx1"/>
                        </a:solidFill>
                        <a:latin typeface="Arial"/>
                        <a:ea typeface="Times New Roman"/>
                        <a:cs typeface="Times New Roman"/>
                      </a:endParaRPr>
                    </a:p>
                  </a:txBody>
                  <a:tcPr marL="45380" marR="453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1000"/>
                        </a:spcAft>
                      </a:pPr>
                      <a:r>
                        <a:rPr lang="en-US" sz="1200" b="1" u="none" strike="noStrike" dirty="0">
                          <a:solidFill>
                            <a:schemeClr val="tx1"/>
                          </a:solidFill>
                          <a:latin typeface="Arial"/>
                          <a:ea typeface="Times New Roman"/>
                          <a:cs typeface="Arial"/>
                        </a:rPr>
                        <a:t>Demonstrating Science Knowledge</a:t>
                      </a:r>
                      <a:endParaRPr lang="en-US" sz="1200" dirty="0">
                        <a:solidFill>
                          <a:schemeClr val="tx1"/>
                        </a:solidFill>
                        <a:latin typeface="Arial"/>
                        <a:ea typeface="Times New Roman"/>
                        <a:cs typeface="Times New Roman"/>
                      </a:endParaRPr>
                    </a:p>
                  </a:txBody>
                  <a:tcPr marL="45380" marR="453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1000"/>
                        </a:spcAft>
                      </a:pPr>
                      <a:r>
                        <a:rPr lang="en-US" sz="1200" b="1" u="none" strike="noStrike" dirty="0">
                          <a:solidFill>
                            <a:schemeClr val="tx1"/>
                          </a:solidFill>
                          <a:latin typeface="Arial"/>
                          <a:ea typeface="Times New Roman"/>
                          <a:cs typeface="Arial"/>
                        </a:rPr>
                        <a:t>Interpreting and Communicating Science Concepts</a:t>
                      </a:r>
                      <a:endParaRPr lang="en-US" sz="1200" dirty="0">
                        <a:solidFill>
                          <a:schemeClr val="tx1"/>
                        </a:solidFill>
                        <a:latin typeface="Arial"/>
                        <a:ea typeface="Times New Roman"/>
                        <a:cs typeface="Times New Roman"/>
                      </a:endParaRPr>
                    </a:p>
                  </a:txBody>
                  <a:tcPr marL="45380" marR="453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1000"/>
                        </a:spcAft>
                      </a:pPr>
                      <a:r>
                        <a:rPr lang="en-US" sz="1200" b="1" u="none" strike="noStrike" dirty="0">
                          <a:solidFill>
                            <a:schemeClr val="tx1"/>
                          </a:solidFill>
                          <a:latin typeface="Arial"/>
                          <a:ea typeface="Times New Roman"/>
                          <a:cs typeface="Arial"/>
                        </a:rPr>
                        <a:t>Recalling Accurate Science</a:t>
                      </a:r>
                      <a:r>
                        <a:rPr lang="en-US" sz="1200" dirty="0">
                          <a:solidFill>
                            <a:schemeClr val="tx1"/>
                          </a:solidFill>
                          <a:latin typeface="Arial"/>
                          <a:ea typeface="Times New Roman"/>
                          <a:cs typeface="Arial"/>
                        </a:rPr>
                        <a:t> </a:t>
                      </a:r>
                      <a:endParaRPr lang="en-US" sz="1200" dirty="0">
                        <a:solidFill>
                          <a:schemeClr val="tx1"/>
                        </a:solidFill>
                        <a:latin typeface="Arial"/>
                        <a:ea typeface="Times New Roman"/>
                        <a:cs typeface="Times New Roman"/>
                      </a:endParaRPr>
                    </a:p>
                  </a:txBody>
                  <a:tcPr marL="45380" marR="453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89807">
                <a:tc gridSpan="4">
                  <a:txBody>
                    <a:bodyPr/>
                    <a:lstStyle/>
                    <a:p>
                      <a:pPr marL="0" marR="0" algn="ctr">
                        <a:lnSpc>
                          <a:spcPct val="115000"/>
                        </a:lnSpc>
                        <a:spcBef>
                          <a:spcPts val="0"/>
                        </a:spcBef>
                        <a:spcAft>
                          <a:spcPts val="0"/>
                        </a:spcAft>
                      </a:pPr>
                      <a:r>
                        <a:rPr lang="en-US" sz="1200" b="1" i="1" dirty="0">
                          <a:latin typeface="Arial"/>
                          <a:ea typeface="Times New Roman"/>
                          <a:cs typeface="Arial"/>
                        </a:rPr>
                        <a:t>Investigating water using drifter and student-built buoys</a:t>
                      </a:r>
                      <a:endParaRPr lang="en-US" sz="1200" dirty="0">
                        <a:latin typeface="Arial"/>
                        <a:ea typeface="Times New Roman"/>
                        <a:cs typeface="Times New Roman"/>
                      </a:endParaRPr>
                    </a:p>
                    <a:p>
                      <a:pPr marL="0" marR="0">
                        <a:lnSpc>
                          <a:spcPct val="115000"/>
                        </a:lnSpc>
                        <a:spcBef>
                          <a:spcPts val="0"/>
                        </a:spcBef>
                        <a:spcAft>
                          <a:spcPts val="0"/>
                        </a:spcAft>
                      </a:pPr>
                      <a:r>
                        <a:rPr lang="en-US" sz="1200" i="1" dirty="0">
                          <a:latin typeface="Arial"/>
                          <a:ea typeface="Times New Roman"/>
                          <a:cs typeface="Arial"/>
                        </a:rPr>
                        <a:t>Buoys are used by scientists to collect water data on a continual basis, or to collect data in areas where sampling may be difficult.  Drifter buoys are ocean buoys that are equipped with sensors that can</a:t>
                      </a:r>
                      <a:r>
                        <a:rPr lang="en-US" sz="1200" b="1" i="1" dirty="0">
                          <a:latin typeface="Arial"/>
                          <a:ea typeface="Times New Roman"/>
                          <a:cs typeface="Arial"/>
                        </a:rPr>
                        <a:t> </a:t>
                      </a:r>
                      <a:r>
                        <a:rPr lang="en-US" sz="1200" b="1" i="1" u="none" strike="noStrike" dirty="0">
                          <a:solidFill>
                            <a:srgbClr val="0000FF"/>
                          </a:solidFill>
                          <a:latin typeface="Arial"/>
                          <a:ea typeface="Times New Roman"/>
                          <a:cs typeface="Arial"/>
                          <a:hlinkClick r:id="rId3"/>
                        </a:rPr>
                        <a:t>transmit data</a:t>
                      </a:r>
                      <a:r>
                        <a:rPr lang="en-US" sz="1200" i="1" dirty="0">
                          <a:latin typeface="Arial"/>
                          <a:ea typeface="Times New Roman"/>
                          <a:cs typeface="Arial"/>
                        </a:rPr>
                        <a:t> (such as water/air temperature and location) via satellites.</a:t>
                      </a:r>
                      <a:endParaRPr lang="en-US" sz="1200" dirty="0">
                        <a:latin typeface="Arial"/>
                        <a:ea typeface="Times New Roman"/>
                        <a:cs typeface="Times New Roman"/>
                      </a:endParaRPr>
                    </a:p>
                  </a:txBody>
                  <a:tcPr marL="45380" marR="453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r>
              <a:tr h="4006626">
                <a:tc>
                  <a:txBody>
                    <a:bodyPr/>
                    <a:lstStyle/>
                    <a:p>
                      <a:pPr marL="0" marR="0">
                        <a:lnSpc>
                          <a:spcPct val="115000"/>
                        </a:lnSpc>
                        <a:spcBef>
                          <a:spcPts val="0"/>
                        </a:spcBef>
                        <a:spcAft>
                          <a:spcPts val="0"/>
                        </a:spcAft>
                      </a:pPr>
                      <a:r>
                        <a:rPr lang="en-US" sz="1200" dirty="0">
                          <a:latin typeface="Arial"/>
                          <a:ea typeface="Times New Roman"/>
                          <a:cs typeface="Arial"/>
                        </a:rPr>
                        <a:t>Based on the interpretation and analysis of </a:t>
                      </a:r>
                      <a:r>
                        <a:rPr lang="en-US" sz="1200" u="none" strike="noStrike" dirty="0">
                          <a:solidFill>
                            <a:srgbClr val="0000FF"/>
                          </a:solidFill>
                          <a:latin typeface="Arial"/>
                          <a:ea typeface="Times New Roman"/>
                          <a:cs typeface="Arial"/>
                          <a:hlinkClick r:id="rId4"/>
                        </a:rPr>
                        <a:t>drifter buoy data</a:t>
                      </a:r>
                      <a:r>
                        <a:rPr lang="en-US" sz="1200" dirty="0">
                          <a:latin typeface="Arial"/>
                          <a:ea typeface="Times New Roman"/>
                          <a:cs typeface="Arial"/>
                        </a:rPr>
                        <a:t> (Demonstrating Science Knowledge), develop a list of criteria (including cost) for successful buoy deployment and life span. </a:t>
                      </a:r>
                      <a:endParaRPr lang="en-US" sz="1200" dirty="0" smtClean="0">
                        <a:latin typeface="Arial"/>
                        <a:ea typeface="Times New Roman"/>
                        <a:cs typeface="Arial"/>
                      </a:endParaRPr>
                    </a:p>
                    <a:p>
                      <a:pPr marL="0" marR="0">
                        <a:lnSpc>
                          <a:spcPct val="115000"/>
                        </a:lnSpc>
                        <a:spcBef>
                          <a:spcPts val="0"/>
                        </a:spcBef>
                        <a:spcAft>
                          <a:spcPts val="0"/>
                        </a:spcAft>
                      </a:pPr>
                      <a:endParaRPr lang="en-US" sz="1200" dirty="0">
                        <a:latin typeface="Arial"/>
                        <a:ea typeface="Times New Roman"/>
                        <a:cs typeface="Times New Roman"/>
                      </a:endParaRPr>
                    </a:p>
                    <a:p>
                      <a:pPr marL="0" marR="0">
                        <a:lnSpc>
                          <a:spcPct val="115000"/>
                        </a:lnSpc>
                        <a:spcBef>
                          <a:spcPts val="0"/>
                        </a:spcBef>
                        <a:spcAft>
                          <a:spcPts val="0"/>
                        </a:spcAft>
                      </a:pPr>
                      <a:r>
                        <a:rPr lang="en-US" sz="1200" dirty="0">
                          <a:latin typeface="Arial"/>
                          <a:ea typeface="Times New Roman"/>
                          <a:cs typeface="Arial"/>
                        </a:rPr>
                        <a:t>Design, build, and test a buoy that can sample water temperatures (or other water quality test, such as pH or turbidity levels) of a local lake, pond, pool, or stream. </a:t>
                      </a:r>
                      <a:r>
                        <a:rPr lang="en-US" sz="1200" u="none" strike="noStrike" dirty="0">
                          <a:solidFill>
                            <a:srgbClr val="0000FF"/>
                          </a:solidFill>
                          <a:latin typeface="Arial"/>
                          <a:ea typeface="Times New Roman"/>
                          <a:cs typeface="Arial"/>
                          <a:hlinkClick r:id="rId5"/>
                        </a:rPr>
                        <a:t>Deploy</a:t>
                      </a:r>
                      <a:r>
                        <a:rPr lang="en-US" sz="1200" dirty="0">
                          <a:latin typeface="Arial"/>
                          <a:ea typeface="Times New Roman"/>
                          <a:cs typeface="Arial"/>
                        </a:rPr>
                        <a:t>  </a:t>
                      </a:r>
                      <a:r>
                        <a:rPr lang="en-US" sz="1200" u="none" strike="noStrike" dirty="0">
                          <a:solidFill>
                            <a:schemeClr val="tx1"/>
                          </a:solidFill>
                          <a:latin typeface="Arial"/>
                          <a:ea typeface="Times New Roman"/>
                          <a:cs typeface="Arial"/>
                        </a:rPr>
                        <a:t>the buoy</a:t>
                      </a:r>
                      <a:r>
                        <a:rPr lang="en-US" sz="1200" dirty="0">
                          <a:solidFill>
                            <a:schemeClr val="tx1"/>
                          </a:solidFill>
                          <a:latin typeface="Arial"/>
                          <a:ea typeface="Times New Roman"/>
                          <a:cs typeface="Times New Roman"/>
                        </a:rPr>
                        <a:t> </a:t>
                      </a:r>
                      <a:r>
                        <a:rPr lang="en-US" sz="1200" dirty="0">
                          <a:latin typeface="Arial"/>
                          <a:ea typeface="Times New Roman"/>
                          <a:cs typeface="Arial"/>
                        </a:rPr>
                        <a:t>and collect/analyze data.  </a:t>
                      </a:r>
                      <a:r>
                        <a:rPr lang="en-US" sz="1200" u="none" strike="noStrike" dirty="0">
                          <a:solidFill>
                            <a:srgbClr val="0000FF"/>
                          </a:solidFill>
                          <a:latin typeface="Arial"/>
                          <a:ea typeface="Times New Roman"/>
                          <a:cs typeface="Arial"/>
                          <a:hlinkClick r:id="rId6"/>
                        </a:rPr>
                        <a:t>Compare</a:t>
                      </a:r>
                      <a:r>
                        <a:rPr lang="en-US" sz="1200" dirty="0">
                          <a:latin typeface="Arial"/>
                          <a:ea typeface="Times New Roman"/>
                          <a:cs typeface="Arial"/>
                        </a:rPr>
                        <a:t> and discuss results with the class</a:t>
                      </a:r>
                      <a:r>
                        <a:rPr lang="en-US" sz="1200" dirty="0" smtClean="0">
                          <a:latin typeface="Arial"/>
                          <a:ea typeface="Times New Roman"/>
                          <a:cs typeface="Arial"/>
                        </a:rPr>
                        <a:t>.</a:t>
                      </a:r>
                      <a:endParaRPr lang="en-US" sz="1200" dirty="0">
                        <a:latin typeface="Arial"/>
                        <a:ea typeface="Times New Roman"/>
                        <a:cs typeface="Times New Roman"/>
                      </a:endParaRPr>
                    </a:p>
                  </a:txBody>
                  <a:tcPr marL="45380" marR="453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1200" dirty="0">
                          <a:latin typeface="Arial"/>
                          <a:ea typeface="Times New Roman"/>
                          <a:cs typeface="Arial"/>
                        </a:rPr>
                        <a:t>Analyze </a:t>
                      </a:r>
                      <a:r>
                        <a:rPr lang="en-US" sz="1200" u="none" strike="noStrike" dirty="0">
                          <a:solidFill>
                            <a:srgbClr val="0000FF"/>
                          </a:solidFill>
                          <a:latin typeface="Arial"/>
                          <a:ea typeface="Times New Roman"/>
                          <a:cs typeface="Arial"/>
                          <a:hlinkClick r:id="rId7"/>
                        </a:rPr>
                        <a:t>real-time drifter buoy data</a:t>
                      </a:r>
                      <a:r>
                        <a:rPr lang="en-US" sz="1200" dirty="0">
                          <a:latin typeface="Arial"/>
                          <a:ea typeface="Times New Roman"/>
                          <a:cs typeface="Arial"/>
                        </a:rPr>
                        <a:t> </a:t>
                      </a:r>
                      <a:r>
                        <a:rPr lang="en-US" sz="1200" baseline="0" dirty="0" smtClean="0">
                          <a:latin typeface="Arial"/>
                          <a:ea typeface="Times New Roman"/>
                          <a:cs typeface="Times New Roman"/>
                        </a:rPr>
                        <a:t> </a:t>
                      </a:r>
                      <a:r>
                        <a:rPr lang="en-US" sz="1200" dirty="0" smtClean="0">
                          <a:latin typeface="Arial"/>
                          <a:ea typeface="Times New Roman"/>
                          <a:cs typeface="Arial"/>
                        </a:rPr>
                        <a:t>to </a:t>
                      </a:r>
                      <a:r>
                        <a:rPr lang="en-US" sz="1200" dirty="0">
                          <a:latin typeface="Arial"/>
                          <a:ea typeface="Times New Roman"/>
                          <a:cs typeface="Arial"/>
                        </a:rPr>
                        <a:t>determine the pattern of the gulf stream.  Compare the present pattern with the documented seasonal patterns over a five year period.  </a:t>
                      </a:r>
                      <a:endParaRPr lang="en-US" sz="1200" dirty="0" smtClean="0">
                        <a:latin typeface="Arial"/>
                        <a:ea typeface="Times New Roman"/>
                        <a:cs typeface="Arial"/>
                      </a:endParaRPr>
                    </a:p>
                    <a:p>
                      <a:pPr marL="0" marR="0">
                        <a:lnSpc>
                          <a:spcPct val="115000"/>
                        </a:lnSpc>
                        <a:spcBef>
                          <a:spcPts val="0"/>
                        </a:spcBef>
                        <a:spcAft>
                          <a:spcPts val="0"/>
                        </a:spcAft>
                      </a:pPr>
                      <a:endParaRPr lang="en-US" sz="1200" dirty="0" smtClean="0">
                        <a:latin typeface="Arial"/>
                        <a:ea typeface="Times New Roman"/>
                        <a:cs typeface="Arial"/>
                      </a:endParaRPr>
                    </a:p>
                    <a:p>
                      <a:pPr marL="0" marR="0">
                        <a:lnSpc>
                          <a:spcPct val="115000"/>
                        </a:lnSpc>
                        <a:spcBef>
                          <a:spcPts val="0"/>
                        </a:spcBef>
                        <a:spcAft>
                          <a:spcPts val="0"/>
                        </a:spcAft>
                      </a:pPr>
                      <a:r>
                        <a:rPr lang="en-US" sz="1200" dirty="0" smtClean="0">
                          <a:latin typeface="Arial"/>
                          <a:ea typeface="Times New Roman"/>
                          <a:cs typeface="Arial"/>
                        </a:rPr>
                        <a:t>Outline </a:t>
                      </a:r>
                      <a:r>
                        <a:rPr lang="en-US" sz="1200" dirty="0">
                          <a:latin typeface="Arial"/>
                          <a:ea typeface="Times New Roman"/>
                          <a:cs typeface="Arial"/>
                        </a:rPr>
                        <a:t>(using quantifiable data) the factors that contribute to the changing patterns and influence the gulf stream.</a:t>
                      </a:r>
                      <a:endParaRPr lang="en-US" sz="1200" dirty="0">
                        <a:latin typeface="Arial"/>
                        <a:ea typeface="Times New Roman"/>
                        <a:cs typeface="Times New Roman"/>
                      </a:endParaRPr>
                    </a:p>
                    <a:p>
                      <a:pPr marL="0" marR="0">
                        <a:lnSpc>
                          <a:spcPct val="115000"/>
                        </a:lnSpc>
                        <a:spcBef>
                          <a:spcPts val="0"/>
                        </a:spcBef>
                        <a:spcAft>
                          <a:spcPts val="0"/>
                        </a:spcAft>
                      </a:pPr>
                      <a:r>
                        <a:rPr lang="en-US" sz="1200" dirty="0">
                          <a:latin typeface="Arial"/>
                          <a:ea typeface="Times New Roman"/>
                          <a:cs typeface="Arial"/>
                        </a:rPr>
                        <a:t>Additional buoy data:</a:t>
                      </a:r>
                      <a:endParaRPr lang="en-US" sz="1200" dirty="0">
                        <a:latin typeface="Arial"/>
                        <a:ea typeface="Times New Roman"/>
                        <a:cs typeface="Times New Roman"/>
                      </a:endParaRPr>
                    </a:p>
                    <a:p>
                      <a:pPr marL="0" marR="0">
                        <a:lnSpc>
                          <a:spcPct val="115000"/>
                        </a:lnSpc>
                        <a:spcBef>
                          <a:spcPts val="0"/>
                        </a:spcBef>
                        <a:spcAft>
                          <a:spcPts val="0"/>
                        </a:spcAft>
                      </a:pPr>
                      <a:r>
                        <a:rPr lang="en-US" sz="1200" u="none" strike="noStrike" dirty="0">
                          <a:solidFill>
                            <a:srgbClr val="0000FF"/>
                          </a:solidFill>
                          <a:latin typeface="Arial"/>
                          <a:ea typeface="Times New Roman"/>
                          <a:cs typeface="Arial"/>
                          <a:hlinkClick r:id="rId8"/>
                        </a:rPr>
                        <a:t>NOAA Drifter Buoy Program</a:t>
                      </a:r>
                      <a:endParaRPr lang="en-US" sz="1200" dirty="0">
                        <a:latin typeface="Arial"/>
                        <a:ea typeface="Times New Roman"/>
                        <a:cs typeface="Times New Roman"/>
                      </a:endParaRPr>
                    </a:p>
                  </a:txBody>
                  <a:tcPr marL="45380" marR="453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1200" dirty="0">
                          <a:solidFill>
                            <a:srgbClr val="000000"/>
                          </a:solidFill>
                          <a:latin typeface="Arial"/>
                          <a:ea typeface="Times New Roman"/>
                          <a:cs typeface="Arial"/>
                        </a:rPr>
                        <a:t>Adopt a drifter buoy (</a:t>
                      </a:r>
                      <a:r>
                        <a:rPr lang="en-US" sz="1200" u="none" strike="noStrike" dirty="0">
                          <a:solidFill>
                            <a:srgbClr val="0000FF"/>
                          </a:solidFill>
                          <a:latin typeface="Arial"/>
                          <a:ea typeface="Times New Roman"/>
                          <a:cs typeface="Arial"/>
                          <a:hlinkClick r:id="rId9"/>
                        </a:rPr>
                        <a:t>NOAA</a:t>
                      </a:r>
                      <a:r>
                        <a:rPr lang="en-US" sz="1200" dirty="0">
                          <a:latin typeface="Arial"/>
                          <a:ea typeface="Times New Roman"/>
                          <a:cs typeface="Arial"/>
                        </a:rPr>
                        <a:t>), record the movement and water temperature data over time</a:t>
                      </a:r>
                      <a:r>
                        <a:rPr lang="en-US" sz="1200" dirty="0" smtClean="0">
                          <a:latin typeface="Arial"/>
                          <a:ea typeface="Times New Roman"/>
                          <a:cs typeface="Arial"/>
                        </a:rPr>
                        <a:t>.</a:t>
                      </a:r>
                    </a:p>
                    <a:p>
                      <a:pPr marL="0" marR="0">
                        <a:lnSpc>
                          <a:spcPct val="115000"/>
                        </a:lnSpc>
                        <a:spcBef>
                          <a:spcPts val="0"/>
                        </a:spcBef>
                        <a:spcAft>
                          <a:spcPts val="0"/>
                        </a:spcAft>
                      </a:pPr>
                      <a:endParaRPr lang="en-US" sz="1200" dirty="0">
                        <a:latin typeface="Arial"/>
                        <a:ea typeface="Times New Roman"/>
                        <a:cs typeface="Times New Roman"/>
                      </a:endParaRPr>
                    </a:p>
                    <a:p>
                      <a:pPr marL="0" marR="0">
                        <a:lnSpc>
                          <a:spcPct val="115000"/>
                        </a:lnSpc>
                        <a:spcBef>
                          <a:spcPts val="0"/>
                        </a:spcBef>
                        <a:spcAft>
                          <a:spcPts val="0"/>
                        </a:spcAft>
                      </a:pPr>
                      <a:r>
                        <a:rPr lang="en-US" sz="1200" dirty="0">
                          <a:solidFill>
                            <a:srgbClr val="000000"/>
                          </a:solidFill>
                          <a:latin typeface="Arial"/>
                          <a:ea typeface="Times New Roman"/>
                          <a:cs typeface="Arial"/>
                        </a:rPr>
                        <a:t>Represent the </a:t>
                      </a:r>
                      <a:r>
                        <a:rPr lang="en-US" sz="1200" u="none" strike="noStrike" dirty="0">
                          <a:solidFill>
                            <a:srgbClr val="0000FF"/>
                          </a:solidFill>
                          <a:latin typeface="Arial"/>
                          <a:ea typeface="Times New Roman"/>
                          <a:cs typeface="Arial"/>
                          <a:hlinkClick r:id="rId10"/>
                        </a:rPr>
                        <a:t>oceanic data</a:t>
                      </a:r>
                      <a:r>
                        <a:rPr lang="en-US" sz="1200" dirty="0">
                          <a:solidFill>
                            <a:srgbClr val="000000"/>
                          </a:solidFill>
                          <a:latin typeface="Arial"/>
                          <a:ea typeface="Times New Roman"/>
                          <a:cs typeface="Arial"/>
                        </a:rPr>
                        <a:t>   on a graph or chart to assist in the analysis and interpretation in the </a:t>
                      </a:r>
                      <a:r>
                        <a:rPr lang="en-US" sz="1200" dirty="0">
                          <a:latin typeface="Arial"/>
                          <a:ea typeface="Times New Roman"/>
                          <a:cs typeface="Arial"/>
                        </a:rPr>
                        <a:t>“Demonstrating Science Knowledge” section.</a:t>
                      </a:r>
                      <a:endParaRPr lang="en-US" sz="1200" dirty="0">
                        <a:latin typeface="Arial"/>
                        <a:ea typeface="Times New Roman"/>
                        <a:cs typeface="Times New Roman"/>
                      </a:endParaRPr>
                    </a:p>
                  </a:txBody>
                  <a:tcPr marL="45380" marR="453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1200" dirty="0">
                          <a:solidFill>
                            <a:srgbClr val="000000"/>
                          </a:solidFill>
                          <a:latin typeface="Arial"/>
                          <a:ea typeface="Times New Roman"/>
                          <a:cs typeface="Arial"/>
                        </a:rPr>
                        <a:t>Identify the factors that contribute to global climate.</a:t>
                      </a:r>
                      <a:endParaRPr lang="en-US" sz="1200" dirty="0">
                        <a:latin typeface="Arial"/>
                        <a:ea typeface="Times New Roman"/>
                        <a:cs typeface="Times New Roman"/>
                      </a:endParaRPr>
                    </a:p>
                  </a:txBody>
                  <a:tcPr marL="45380" marR="453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15369" name="Picture 9" descr="http://www.thesmartbean.com/wp-content/uploads/2009/11/21st-Century-Skills.png">
            <a:hlinkClick r:id="rId11"/>
          </p:cNvPr>
          <p:cNvPicPr>
            <a:picLocks noChangeAspect="1" noChangeArrowheads="1"/>
          </p:cNvPicPr>
          <p:nvPr/>
        </p:nvPicPr>
        <p:blipFill>
          <a:blip r:embed="rId12" cstate="print"/>
          <a:srcRect/>
          <a:stretch>
            <a:fillRect/>
          </a:stretch>
        </p:blipFill>
        <p:spPr bwMode="auto">
          <a:xfrm>
            <a:off x="5943600" y="4876800"/>
            <a:ext cx="334963" cy="206375"/>
          </a:xfrm>
          <a:prstGeom prst="rect">
            <a:avLst/>
          </a:prstGeom>
          <a:noFill/>
        </p:spPr>
      </p:pic>
      <p:pic>
        <p:nvPicPr>
          <p:cNvPr id="15368" name="Picture 8" descr="MC900437638[1]">
            <a:hlinkClick r:id="rId13"/>
          </p:cNvPr>
          <p:cNvPicPr>
            <a:picLocks noChangeAspect="1" noChangeArrowheads="1"/>
          </p:cNvPicPr>
          <p:nvPr/>
        </p:nvPicPr>
        <p:blipFill>
          <a:blip r:embed="rId14" cstate="print"/>
          <a:srcRect/>
          <a:stretch>
            <a:fillRect/>
          </a:stretch>
        </p:blipFill>
        <p:spPr bwMode="auto">
          <a:xfrm>
            <a:off x="7010400" y="3048000"/>
            <a:ext cx="411163" cy="411163"/>
          </a:xfrm>
          <a:prstGeom prst="rect">
            <a:avLst/>
          </a:prstGeom>
          <a:noFill/>
        </p:spPr>
      </p:pic>
      <p:pic>
        <p:nvPicPr>
          <p:cNvPr id="15367" name="Picture 7" descr="MC900371080[1]">
            <a:hlinkClick r:id="rId15"/>
          </p:cNvPr>
          <p:cNvPicPr>
            <a:picLocks noChangeAspect="1" noChangeArrowheads="1"/>
          </p:cNvPicPr>
          <p:nvPr/>
        </p:nvPicPr>
        <p:blipFill>
          <a:blip r:embed="rId16" cstate="print"/>
          <a:srcRect/>
          <a:stretch>
            <a:fillRect/>
          </a:stretch>
        </p:blipFill>
        <p:spPr bwMode="auto">
          <a:xfrm>
            <a:off x="5029200" y="4572000"/>
            <a:ext cx="365125" cy="503238"/>
          </a:xfrm>
          <a:prstGeom prst="rect">
            <a:avLst/>
          </a:prstGeom>
          <a:noFill/>
        </p:spPr>
      </p:pic>
      <p:pic>
        <p:nvPicPr>
          <p:cNvPr id="15366" name="Picture 6" descr="http://www.thesmartbean.com/wp-content/uploads/2009/11/21st-Century-Skills.png">
            <a:hlinkClick r:id="rId11"/>
          </p:cNvPr>
          <p:cNvPicPr>
            <a:picLocks noChangeAspect="1" noChangeArrowheads="1"/>
          </p:cNvPicPr>
          <p:nvPr/>
        </p:nvPicPr>
        <p:blipFill>
          <a:blip r:embed="rId12" cstate="print"/>
          <a:srcRect/>
          <a:stretch>
            <a:fillRect/>
          </a:stretch>
        </p:blipFill>
        <p:spPr bwMode="auto">
          <a:xfrm>
            <a:off x="4114800" y="5715000"/>
            <a:ext cx="334963" cy="206375"/>
          </a:xfrm>
          <a:prstGeom prst="rect">
            <a:avLst/>
          </a:prstGeom>
          <a:noFill/>
        </p:spPr>
      </p:pic>
      <p:pic>
        <p:nvPicPr>
          <p:cNvPr id="15365" name="Picture 5" descr="MC900437638[1]">
            <a:hlinkClick r:id="rId13"/>
          </p:cNvPr>
          <p:cNvPicPr>
            <a:picLocks noChangeAspect="1" noChangeArrowheads="1"/>
          </p:cNvPicPr>
          <p:nvPr/>
        </p:nvPicPr>
        <p:blipFill>
          <a:blip r:embed="rId14" cstate="print"/>
          <a:srcRect/>
          <a:stretch>
            <a:fillRect/>
          </a:stretch>
        </p:blipFill>
        <p:spPr bwMode="auto">
          <a:xfrm>
            <a:off x="3429000" y="5486400"/>
            <a:ext cx="411163" cy="411163"/>
          </a:xfrm>
          <a:prstGeom prst="rect">
            <a:avLst/>
          </a:prstGeom>
          <a:noFill/>
        </p:spPr>
      </p:pic>
      <p:pic>
        <p:nvPicPr>
          <p:cNvPr id="15364" name="Picture 4" descr="MC900371080[1]">
            <a:hlinkClick r:id="rId15"/>
          </p:cNvPr>
          <p:cNvPicPr>
            <a:picLocks noChangeAspect="1" noChangeArrowheads="1"/>
          </p:cNvPicPr>
          <p:nvPr/>
        </p:nvPicPr>
        <p:blipFill>
          <a:blip r:embed="rId16" cstate="print"/>
          <a:srcRect/>
          <a:stretch>
            <a:fillRect/>
          </a:stretch>
        </p:blipFill>
        <p:spPr bwMode="auto">
          <a:xfrm>
            <a:off x="2819400" y="5410200"/>
            <a:ext cx="365125" cy="503238"/>
          </a:xfrm>
          <a:prstGeom prst="rect">
            <a:avLst/>
          </a:prstGeom>
          <a:noFill/>
        </p:spPr>
      </p:pic>
      <p:pic>
        <p:nvPicPr>
          <p:cNvPr id="15363" name="il_fi" descr="http://www.thesmartbean.com/wp-content/uploads/2009/11/21st-Century-Skills.png">
            <a:hlinkClick r:id="rId11"/>
          </p:cNvPr>
          <p:cNvPicPr>
            <a:picLocks noChangeAspect="1" noChangeArrowheads="1"/>
          </p:cNvPicPr>
          <p:nvPr/>
        </p:nvPicPr>
        <p:blipFill>
          <a:blip r:embed="rId12" cstate="print"/>
          <a:srcRect/>
          <a:stretch>
            <a:fillRect/>
          </a:stretch>
        </p:blipFill>
        <p:spPr bwMode="auto">
          <a:xfrm>
            <a:off x="1981200" y="5791200"/>
            <a:ext cx="334963" cy="206375"/>
          </a:xfrm>
          <a:prstGeom prst="rect">
            <a:avLst/>
          </a:prstGeom>
          <a:noFill/>
        </p:spPr>
      </p:pic>
      <p:pic>
        <p:nvPicPr>
          <p:cNvPr id="15362" name="Picture 5" descr="MC900371080[1]">
            <a:hlinkClick r:id="rId15"/>
          </p:cNvPr>
          <p:cNvPicPr>
            <a:picLocks noChangeAspect="1" noChangeArrowheads="1"/>
          </p:cNvPicPr>
          <p:nvPr/>
        </p:nvPicPr>
        <p:blipFill>
          <a:blip r:embed="rId16" cstate="print"/>
          <a:srcRect/>
          <a:stretch>
            <a:fillRect/>
          </a:stretch>
        </p:blipFill>
        <p:spPr bwMode="auto">
          <a:xfrm>
            <a:off x="228600" y="5486400"/>
            <a:ext cx="365125" cy="503238"/>
          </a:xfrm>
          <a:prstGeom prst="rect">
            <a:avLst/>
          </a:prstGeom>
          <a:noFill/>
        </p:spPr>
      </p:pic>
      <p:pic>
        <p:nvPicPr>
          <p:cNvPr id="15361" name="Picture 3" descr="MC900437638[1]">
            <a:hlinkClick r:id="rId13"/>
          </p:cNvPr>
          <p:cNvPicPr>
            <a:picLocks noChangeAspect="1" noChangeArrowheads="1"/>
          </p:cNvPicPr>
          <p:nvPr/>
        </p:nvPicPr>
        <p:blipFill>
          <a:blip r:embed="rId14" cstate="print"/>
          <a:srcRect/>
          <a:stretch>
            <a:fillRect/>
          </a:stretch>
        </p:blipFill>
        <p:spPr bwMode="auto">
          <a:xfrm>
            <a:off x="1143000" y="5638800"/>
            <a:ext cx="411163" cy="411163"/>
          </a:xfrm>
          <a:prstGeom prst="rect">
            <a:avLst/>
          </a:prstGeom>
          <a:noFill/>
        </p:spPr>
      </p:pic>
    </p:spTree>
    <p:extLst>
      <p:ext uri="{BB962C8B-B14F-4D97-AF65-F5344CB8AC3E}">
        <p14:creationId xmlns:p14="http://schemas.microsoft.com/office/powerpoint/2010/main" val="1981952651"/>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0" y="152400"/>
          <a:ext cx="9144000" cy="6822774"/>
        </p:xfrm>
        <a:graphic>
          <a:graphicData uri="http://schemas.openxmlformats.org/drawingml/2006/table">
            <a:tbl>
              <a:tblPr/>
              <a:tblGrid>
                <a:gridCol w="9144000"/>
              </a:tblGrid>
              <a:tr h="934386">
                <a:tc>
                  <a:txBody>
                    <a:bodyPr/>
                    <a:lstStyle/>
                    <a:p>
                      <a:pPr marL="0" marR="0">
                        <a:lnSpc>
                          <a:spcPct val="115000"/>
                        </a:lnSpc>
                        <a:spcBef>
                          <a:spcPts val="0"/>
                        </a:spcBef>
                        <a:spcAft>
                          <a:spcPts val="0"/>
                        </a:spcAft>
                      </a:pPr>
                      <a:r>
                        <a:rPr lang="en-US" sz="1200" b="1" u="none" strike="noStrike" dirty="0">
                          <a:solidFill>
                            <a:schemeClr val="tx1"/>
                          </a:solidFill>
                          <a:latin typeface="Arial"/>
                          <a:ea typeface="Times New Roman"/>
                          <a:cs typeface="Arial"/>
                        </a:rPr>
                        <a:t>Instructional Strategies and Resources</a:t>
                      </a:r>
                      <a:r>
                        <a:rPr lang="en-US" sz="1200" dirty="0">
                          <a:latin typeface="Arial"/>
                          <a:ea typeface="Times New Roman"/>
                          <a:cs typeface="Arial"/>
                        </a:rPr>
                        <a:t>: </a:t>
                      </a:r>
                      <a:r>
                        <a:rPr lang="en-US" sz="1200" i="1" dirty="0">
                          <a:latin typeface="Arial"/>
                          <a:ea typeface="Times New Roman"/>
                          <a:cs typeface="Arial"/>
                        </a:rPr>
                        <a:t>This section provides additional support and information for educators. These are strategies for actively engaging students with the topic and for providing hands-on minds-on observation and exploration of the topic, including authentic data resources for scientific inquiry, experimentation and problem-based tasks that incorporate technology and technological and engineering design. Resources selected are printed or web-based materials that directly relate to the particular Content Statement. It is not intended to be a prescriptive list of lessons.</a:t>
                      </a:r>
                      <a:endParaRPr lang="en-US" sz="1200" dirty="0">
                        <a:latin typeface="Arial"/>
                        <a:ea typeface="Times New Roman"/>
                        <a:cs typeface="Times New Roman"/>
                      </a:endParaRPr>
                    </a:p>
                  </a:txBody>
                  <a:tcPr marL="45380" marR="453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771214">
                <a:tc>
                  <a:txBody>
                    <a:bodyPr/>
                    <a:lstStyle/>
                    <a:p>
                      <a:pPr marL="0" marR="0">
                        <a:lnSpc>
                          <a:spcPct val="115000"/>
                        </a:lnSpc>
                        <a:spcBef>
                          <a:spcPts val="0"/>
                        </a:spcBef>
                        <a:spcAft>
                          <a:spcPts val="0"/>
                        </a:spcAft>
                      </a:pPr>
                      <a:r>
                        <a:rPr lang="en-US" sz="1100" u="none" strike="noStrike" dirty="0">
                          <a:solidFill>
                            <a:srgbClr val="0000FF"/>
                          </a:solidFill>
                          <a:latin typeface="Arial"/>
                          <a:ea typeface="Times New Roman"/>
                          <a:cs typeface="Arial"/>
                          <a:hlinkClick r:id="rId3"/>
                        </a:rPr>
                        <a:t>NOAA</a:t>
                      </a:r>
                      <a:r>
                        <a:rPr lang="en-US" sz="1100" dirty="0">
                          <a:latin typeface="Arial"/>
                          <a:ea typeface="Times New Roman"/>
                          <a:cs typeface="Arial"/>
                        </a:rPr>
                        <a:t> provides an opportunity for students to track free floating buoys (that are linked via GPS/Satellite systems) to actually see the movement of oceanic currents over time.  The buoys also collect surface temperature and barometric pressure data that can help to inform both climate and weather changes.  There are training CDs available to assist and support </a:t>
                      </a:r>
                      <a:r>
                        <a:rPr lang="en-US" sz="1100" u="none" strike="noStrike" dirty="0">
                          <a:solidFill>
                            <a:srgbClr val="0000FF"/>
                          </a:solidFill>
                          <a:latin typeface="Arial"/>
                          <a:ea typeface="Times New Roman"/>
                          <a:cs typeface="Arial"/>
                          <a:hlinkClick r:id="rId4"/>
                        </a:rPr>
                        <a:t>teachers</a:t>
                      </a:r>
                      <a:r>
                        <a:rPr lang="en-US" sz="1100" dirty="0">
                          <a:latin typeface="Arial"/>
                          <a:ea typeface="Times New Roman"/>
                          <a:cs typeface="Times New Roman"/>
                        </a:rPr>
                        <a:t> </a:t>
                      </a:r>
                      <a:r>
                        <a:rPr lang="en-US" sz="1100" dirty="0">
                          <a:latin typeface="Arial"/>
                          <a:ea typeface="Times New Roman"/>
                          <a:cs typeface="Arial"/>
                        </a:rPr>
                        <a:t>in the implementation of the real-time buoy data.  </a:t>
                      </a:r>
                      <a:endParaRPr lang="en-US" sz="1100" dirty="0">
                        <a:latin typeface="Arial"/>
                        <a:ea typeface="Times New Roman"/>
                        <a:cs typeface="Times New Roman"/>
                      </a:endParaRPr>
                    </a:p>
                    <a:p>
                      <a:pPr marL="0" marR="0">
                        <a:lnSpc>
                          <a:spcPct val="115000"/>
                        </a:lnSpc>
                        <a:spcBef>
                          <a:spcPts val="0"/>
                        </a:spcBef>
                        <a:spcAft>
                          <a:spcPts val="0"/>
                        </a:spcAft>
                      </a:pPr>
                      <a:r>
                        <a:rPr lang="en-US" sz="1100" u="none" dirty="0">
                          <a:solidFill>
                            <a:schemeClr val="tx1"/>
                          </a:solidFill>
                          <a:latin typeface="Arial"/>
                          <a:ea typeface="Times New Roman"/>
                          <a:cs typeface="Arial"/>
                        </a:rPr>
                        <a:t>Have students build their own buoys </a:t>
                      </a:r>
                      <a:r>
                        <a:rPr lang="en-US" sz="1100" dirty="0">
                          <a:latin typeface="Arial"/>
                          <a:ea typeface="Times New Roman"/>
                          <a:cs typeface="Arial"/>
                        </a:rPr>
                        <a:t>out of </a:t>
                      </a:r>
                      <a:r>
                        <a:rPr lang="en-US" sz="1100" u="none" strike="noStrike" dirty="0">
                          <a:solidFill>
                            <a:srgbClr val="0000FF"/>
                          </a:solidFill>
                          <a:latin typeface="Arial"/>
                          <a:ea typeface="Times New Roman"/>
                          <a:cs typeface="Arial"/>
                          <a:hlinkClick r:id="rId5"/>
                        </a:rPr>
                        <a:t>every day materials</a:t>
                      </a:r>
                      <a:r>
                        <a:rPr lang="en-US" sz="1100" dirty="0">
                          <a:latin typeface="Arial"/>
                          <a:ea typeface="Times New Roman"/>
                          <a:cs typeface="Arial"/>
                        </a:rPr>
                        <a:t>  (such as PVC piping) to collect data from local water systems (streams, ponds, lakes, or even pools).   Test and </a:t>
                      </a:r>
                      <a:r>
                        <a:rPr lang="en-US" sz="1100" u="none" strike="noStrike" dirty="0" smtClean="0">
                          <a:solidFill>
                            <a:srgbClr val="0000FF"/>
                          </a:solidFill>
                          <a:latin typeface="+mn-lt"/>
                          <a:ea typeface="Times New Roman"/>
                          <a:cs typeface="Arial"/>
                          <a:hlinkClick r:id="rId6"/>
                        </a:rPr>
                        <a:t>deploy</a:t>
                      </a:r>
                      <a:r>
                        <a:rPr lang="en-US" sz="1100" dirty="0" smtClean="0">
                          <a:latin typeface="Arial"/>
                          <a:ea typeface="Times New Roman"/>
                          <a:cs typeface="Arial"/>
                        </a:rPr>
                        <a:t> </a:t>
                      </a:r>
                      <a:r>
                        <a:rPr lang="en-US" sz="1100" dirty="0">
                          <a:latin typeface="Arial"/>
                          <a:ea typeface="Times New Roman"/>
                          <a:cs typeface="Arial"/>
                        </a:rPr>
                        <a:t>the buoys.  NOAA offers information about </a:t>
                      </a:r>
                      <a:r>
                        <a:rPr lang="en-US" sz="1100" u="none" strike="noStrike" dirty="0">
                          <a:solidFill>
                            <a:srgbClr val="0000FF"/>
                          </a:solidFill>
                          <a:latin typeface="Arial"/>
                          <a:ea typeface="Times New Roman"/>
                          <a:cs typeface="Arial"/>
                          <a:hlinkClick r:id="rId7"/>
                        </a:rPr>
                        <a:t>student built buoys</a:t>
                      </a:r>
                      <a:r>
                        <a:rPr lang="en-US" sz="1100" dirty="0">
                          <a:latin typeface="Arial"/>
                          <a:ea typeface="Times New Roman"/>
                          <a:cs typeface="Arial"/>
                        </a:rPr>
                        <a:t> .  Research Ohio water quality buoy data, such as </a:t>
                      </a:r>
                      <a:r>
                        <a:rPr lang="en-US" sz="1100" u="none" strike="noStrike" dirty="0">
                          <a:solidFill>
                            <a:srgbClr val="0000FF"/>
                          </a:solidFill>
                          <a:latin typeface="Arial"/>
                          <a:ea typeface="Times New Roman"/>
                          <a:cs typeface="Arial"/>
                          <a:hlinkClick r:id="rId8"/>
                        </a:rPr>
                        <a:t>real-time data from Lake Erie</a:t>
                      </a:r>
                      <a:r>
                        <a:rPr lang="en-US" sz="1100" dirty="0">
                          <a:latin typeface="Arial"/>
                          <a:ea typeface="Times New Roman"/>
                          <a:cs typeface="Arial"/>
                        </a:rPr>
                        <a:t>  which includes data from moored </a:t>
                      </a:r>
                      <a:r>
                        <a:rPr lang="en-US" sz="1100" u="none" strike="noStrike" dirty="0">
                          <a:solidFill>
                            <a:srgbClr val="0000FF"/>
                          </a:solidFill>
                          <a:latin typeface="Arial"/>
                          <a:ea typeface="Times New Roman"/>
                          <a:cs typeface="Arial"/>
                          <a:hlinkClick r:id="rId9"/>
                        </a:rPr>
                        <a:t>buoy stations</a:t>
                      </a:r>
                      <a:r>
                        <a:rPr lang="en-US" sz="1100" dirty="0">
                          <a:latin typeface="Arial"/>
                          <a:ea typeface="Times New Roman"/>
                          <a:cs typeface="Arial"/>
                        </a:rPr>
                        <a:t>  that are monitored every day allowing students to compare and analyze data on a long-term basis.  There is also a strong </a:t>
                      </a:r>
                      <a:r>
                        <a:rPr lang="en-US" sz="1100" u="sng" dirty="0">
                          <a:solidFill>
                            <a:srgbClr val="0000FF"/>
                          </a:solidFill>
                          <a:latin typeface="Arial"/>
                          <a:ea typeface="Times New Roman"/>
                          <a:cs typeface="Arial"/>
                          <a:hlinkClick r:id="rId10"/>
                        </a:rPr>
                        <a:t>connection to STEM </a:t>
                      </a:r>
                      <a:r>
                        <a:rPr lang="en-US" sz="1100" dirty="0">
                          <a:latin typeface="Arial"/>
                          <a:ea typeface="Times New Roman"/>
                          <a:cs typeface="Arial"/>
                        </a:rPr>
                        <a:t>education through student buoy building.</a:t>
                      </a:r>
                      <a:endParaRPr lang="en-US" sz="1100" dirty="0">
                        <a:latin typeface="Arial"/>
                        <a:ea typeface="Times New Roman"/>
                        <a:cs typeface="Times New Roman"/>
                      </a:endParaRPr>
                    </a:p>
                    <a:p>
                      <a:pPr marL="0" marR="0">
                        <a:lnSpc>
                          <a:spcPct val="115000"/>
                        </a:lnSpc>
                        <a:spcBef>
                          <a:spcPts val="0"/>
                        </a:spcBef>
                        <a:spcAft>
                          <a:spcPts val="0"/>
                        </a:spcAft>
                      </a:pPr>
                      <a:r>
                        <a:rPr lang="en-US" sz="1100" dirty="0">
                          <a:latin typeface="Arial"/>
                          <a:ea typeface="Times New Roman"/>
                          <a:cs typeface="Arial"/>
                        </a:rPr>
                        <a:t>Building ships (can be large or models) and then evaluating the design, based on research and investigation can generate interest for many students, hosting a culminating contest, or participating in regional contests can further engage students in learning about ship design and effectiveness.  Examples of such competitions at the middle school level for </a:t>
                      </a:r>
                      <a:r>
                        <a:rPr lang="en-US" sz="1100" u="none" strike="noStrike" dirty="0">
                          <a:solidFill>
                            <a:srgbClr val="0000FF"/>
                          </a:solidFill>
                          <a:latin typeface="Arial"/>
                          <a:ea typeface="Times New Roman"/>
                          <a:cs typeface="Arial"/>
                          <a:hlinkClick r:id="rId11"/>
                        </a:rPr>
                        <a:t>large boat</a:t>
                      </a:r>
                      <a:r>
                        <a:rPr lang="en-US" sz="1100" dirty="0">
                          <a:latin typeface="Arial"/>
                          <a:ea typeface="Times New Roman"/>
                          <a:cs typeface="Arial"/>
                        </a:rPr>
                        <a:t> events and </a:t>
                      </a:r>
                      <a:r>
                        <a:rPr lang="en-US" sz="1100" u="none" strike="noStrike" dirty="0">
                          <a:solidFill>
                            <a:srgbClr val="0000FF"/>
                          </a:solidFill>
                          <a:latin typeface="Arial"/>
                          <a:ea typeface="Times New Roman"/>
                          <a:cs typeface="Arial"/>
                          <a:hlinkClick r:id="rId12"/>
                        </a:rPr>
                        <a:t>combinations</a:t>
                      </a:r>
                      <a:r>
                        <a:rPr lang="en-US" sz="1100" dirty="0">
                          <a:latin typeface="Arial"/>
                          <a:ea typeface="Times New Roman"/>
                          <a:cs typeface="Arial"/>
                        </a:rPr>
                        <a:t> of large and small boat competitions can help in planning a similar activity.</a:t>
                      </a:r>
                      <a:endParaRPr lang="en-US" sz="1100" dirty="0">
                        <a:latin typeface="Arial"/>
                        <a:ea typeface="Times New Roman"/>
                        <a:cs typeface="Times New Roman"/>
                      </a:endParaRPr>
                    </a:p>
                    <a:p>
                      <a:pPr marL="0" marR="0">
                        <a:lnSpc>
                          <a:spcPct val="115000"/>
                        </a:lnSpc>
                        <a:spcBef>
                          <a:spcPts val="0"/>
                        </a:spcBef>
                        <a:spcAft>
                          <a:spcPts val="0"/>
                        </a:spcAft>
                      </a:pPr>
                      <a:r>
                        <a:rPr lang="en-US" sz="1100" dirty="0">
                          <a:latin typeface="Arial"/>
                          <a:ea typeface="Times New Roman"/>
                          <a:cs typeface="Arial"/>
                        </a:rPr>
                        <a:t>Building a </a:t>
                      </a:r>
                      <a:r>
                        <a:rPr lang="en-US" sz="1100" u="none" strike="noStrike" dirty="0">
                          <a:solidFill>
                            <a:srgbClr val="0000FF"/>
                          </a:solidFill>
                          <a:latin typeface="Arial"/>
                          <a:ea typeface="Times New Roman"/>
                          <a:cs typeface="Arial"/>
                          <a:hlinkClick r:id="rId13"/>
                        </a:rPr>
                        <a:t>Remotely Operated Vehicle</a:t>
                      </a:r>
                      <a:r>
                        <a:rPr lang="en-US" sz="1100" dirty="0">
                          <a:latin typeface="Arial"/>
                          <a:ea typeface="Times New Roman"/>
                          <a:cs typeface="Arial"/>
                        </a:rPr>
                        <a:t> (ROV) that can collect specified data within a marine environment.  This allows many students to explore in the engineering field while supporting scientific concepts and investigations directly related to oceanic currents (both deep and shallow), tides, waves, and new scientific discoveries.</a:t>
                      </a:r>
                      <a:endParaRPr lang="en-US" sz="1100" dirty="0">
                        <a:latin typeface="Arial"/>
                        <a:ea typeface="Times New Roman"/>
                        <a:cs typeface="Times New Roman"/>
                      </a:endParaRPr>
                    </a:p>
                    <a:p>
                      <a:pPr marL="0" marR="0">
                        <a:lnSpc>
                          <a:spcPct val="115000"/>
                        </a:lnSpc>
                        <a:spcBef>
                          <a:spcPts val="0"/>
                        </a:spcBef>
                        <a:spcAft>
                          <a:spcPts val="0"/>
                        </a:spcAft>
                      </a:pPr>
                      <a:r>
                        <a:rPr lang="en-US" sz="1100" dirty="0">
                          <a:latin typeface="Arial"/>
                          <a:ea typeface="Times New Roman"/>
                          <a:cs typeface="Arial"/>
                        </a:rPr>
                        <a:t>Integrate the investigations listed above with both physical science (PS) and life science (LS) for 7</a:t>
                      </a:r>
                      <a:r>
                        <a:rPr lang="en-US" sz="1100" baseline="30000" dirty="0">
                          <a:latin typeface="Arial"/>
                          <a:ea typeface="Times New Roman"/>
                          <a:cs typeface="Arial"/>
                        </a:rPr>
                        <a:t>th</a:t>
                      </a:r>
                      <a:r>
                        <a:rPr lang="en-US" sz="1100" dirty="0">
                          <a:latin typeface="Arial"/>
                          <a:ea typeface="Times New Roman"/>
                          <a:cs typeface="Arial"/>
                        </a:rPr>
                        <a:t> grade so that students are seeing the connections between the content.  For PS Measure and calculate the </a:t>
                      </a:r>
                      <a:r>
                        <a:rPr lang="en-US" sz="1100" u="none" strike="noStrike" dirty="0">
                          <a:solidFill>
                            <a:srgbClr val="0000FF"/>
                          </a:solidFill>
                          <a:latin typeface="Arial"/>
                          <a:ea typeface="Times New Roman"/>
                          <a:cs typeface="Arial"/>
                          <a:hlinkClick r:id="rId14"/>
                        </a:rPr>
                        <a:t>velocity</a:t>
                      </a:r>
                      <a:r>
                        <a:rPr lang="en-US" sz="1100" dirty="0">
                          <a:latin typeface="Arial"/>
                          <a:ea typeface="Times New Roman"/>
                          <a:cs typeface="Arial"/>
                        </a:rPr>
                        <a:t> of the Gulf Stream at varying intervals over a period of time using real-time buoy data.  For LS, calculate the ocean productivity level (</a:t>
                      </a:r>
                      <a:r>
                        <a:rPr lang="en-US" sz="1100" u="none" strike="noStrike" dirty="0">
                          <a:solidFill>
                            <a:srgbClr val="0000FF"/>
                          </a:solidFill>
                          <a:latin typeface="Arial"/>
                          <a:ea typeface="Times New Roman"/>
                          <a:cs typeface="Arial"/>
                          <a:hlinkClick r:id="rId15"/>
                        </a:rPr>
                        <a:t>biomass</a:t>
                      </a:r>
                      <a:r>
                        <a:rPr lang="en-US" sz="1100" dirty="0">
                          <a:latin typeface="Arial"/>
                          <a:ea typeface="Times New Roman"/>
                          <a:cs typeface="Arial"/>
                        </a:rPr>
                        <a:t>) for specific areas within the Gulf Stream.  Analyze the data to determine the </a:t>
                      </a:r>
                      <a:r>
                        <a:rPr lang="en-US" sz="1100" u="none" strike="noStrike" dirty="0">
                          <a:solidFill>
                            <a:srgbClr val="0000FF"/>
                          </a:solidFill>
                          <a:latin typeface="Arial"/>
                          <a:ea typeface="Times New Roman"/>
                          <a:cs typeface="Arial"/>
                          <a:hlinkClick r:id="rId16"/>
                        </a:rPr>
                        <a:t>relationship</a:t>
                      </a:r>
                      <a:r>
                        <a:rPr lang="en-US" sz="1100" dirty="0">
                          <a:latin typeface="Arial"/>
                          <a:ea typeface="Times New Roman"/>
                          <a:cs typeface="Times New Roman"/>
                        </a:rPr>
                        <a:t> </a:t>
                      </a:r>
                      <a:r>
                        <a:rPr lang="en-US" sz="1100" dirty="0">
                          <a:latin typeface="Arial"/>
                          <a:ea typeface="Times New Roman"/>
                          <a:cs typeface="Arial"/>
                        </a:rPr>
                        <a:t>between water temperature, amount of living organisms and type of living organisms present.</a:t>
                      </a:r>
                      <a:endParaRPr lang="en-US" sz="1100" dirty="0">
                        <a:latin typeface="Arial"/>
                        <a:ea typeface="Times New Roman"/>
                        <a:cs typeface="Times New Roman"/>
                      </a:endParaRPr>
                    </a:p>
                    <a:p>
                      <a:pPr marL="0" marR="0">
                        <a:lnSpc>
                          <a:spcPct val="115000"/>
                        </a:lnSpc>
                        <a:spcBef>
                          <a:spcPts val="0"/>
                        </a:spcBef>
                        <a:spcAft>
                          <a:spcPts val="0"/>
                        </a:spcAft>
                      </a:pPr>
                      <a:r>
                        <a:rPr lang="en-US" sz="1100" dirty="0">
                          <a:latin typeface="Arial"/>
                          <a:ea typeface="Times New Roman"/>
                          <a:cs typeface="Arial"/>
                        </a:rPr>
                        <a:t> </a:t>
                      </a:r>
                      <a:endParaRPr lang="en-US" sz="1100" dirty="0">
                        <a:latin typeface="Arial"/>
                        <a:ea typeface="Times New Roman"/>
                        <a:cs typeface="Times New Roman"/>
                      </a:endParaRPr>
                    </a:p>
                    <a:p>
                      <a:pPr marL="0" marR="0">
                        <a:lnSpc>
                          <a:spcPct val="115000"/>
                        </a:lnSpc>
                        <a:spcBef>
                          <a:spcPts val="0"/>
                        </a:spcBef>
                        <a:spcAft>
                          <a:spcPts val="0"/>
                        </a:spcAft>
                      </a:pPr>
                      <a:r>
                        <a:rPr lang="en-US" sz="1100" dirty="0">
                          <a:latin typeface="Arial"/>
                          <a:ea typeface="Times New Roman"/>
                          <a:cs typeface="Arial"/>
                        </a:rPr>
                        <a:t>Integrate the investigations suggested above with other content areas (such as Mathematics, ELA, Social Studies, World Languages, The Arts) using the “Eye of Integration”.  This demonstrates the interconnectedness of the STEM fields and other middle school content areas, ensuring that real-world connections are made through different lenses.</a:t>
                      </a:r>
                      <a:endParaRPr lang="en-US" sz="1100" dirty="0">
                        <a:latin typeface="Arial"/>
                        <a:ea typeface="Times New Roman"/>
                        <a:cs typeface="Times New Roman"/>
                      </a:endParaRPr>
                    </a:p>
                  </a:txBody>
                  <a:tcPr marL="45380" marR="453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416240063"/>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p:cNvSpPr>
            <a:spLocks noGrp="1"/>
          </p:cNvSpPr>
          <p:nvPr>
            <p:ph type="title"/>
          </p:nvPr>
        </p:nvSpPr>
        <p:spPr>
          <a:xfrm>
            <a:off x="685800" y="304800"/>
            <a:ext cx="7772400" cy="1219200"/>
          </a:xfrm>
        </p:spPr>
        <p:txBody>
          <a:bodyPr/>
          <a:lstStyle/>
          <a:p>
            <a:r>
              <a:rPr lang="en-US" dirty="0" smtClean="0"/>
              <a:t>Eye of Integration</a:t>
            </a:r>
            <a:endParaRPr lang="en-US" dirty="0"/>
          </a:p>
        </p:txBody>
      </p:sp>
      <p:sp>
        <p:nvSpPr>
          <p:cNvPr id="5" name="Content Placeholder 4"/>
          <p:cNvSpPr>
            <a:spLocks noGrp="1"/>
          </p:cNvSpPr>
          <p:nvPr>
            <p:ph idx="1"/>
          </p:nvPr>
        </p:nvSpPr>
        <p:spPr>
          <a:xfrm>
            <a:off x="457200" y="1447800"/>
            <a:ext cx="8305800" cy="5029200"/>
          </a:xfrm>
        </p:spPr>
        <p:txBody>
          <a:bodyPr/>
          <a:lstStyle/>
          <a:p>
            <a:pPr>
              <a:spcBef>
                <a:spcPts val="600"/>
              </a:spcBef>
              <a:spcAft>
                <a:spcPts val="1200"/>
              </a:spcAft>
            </a:pPr>
            <a:r>
              <a:rPr lang="en-US" b="1" dirty="0" smtClean="0">
                <a:solidFill>
                  <a:schemeClr val="accent4"/>
                </a:solidFill>
              </a:rPr>
              <a:t>What is it?  </a:t>
            </a:r>
            <a:r>
              <a:rPr lang="en-US" dirty="0" smtClean="0"/>
              <a:t>A tool that facilitates integration of concepts and skills across content areas and applications.</a:t>
            </a:r>
          </a:p>
          <a:p>
            <a:pPr>
              <a:spcBef>
                <a:spcPts val="600"/>
              </a:spcBef>
              <a:spcAft>
                <a:spcPts val="1200"/>
              </a:spcAft>
            </a:pPr>
            <a:r>
              <a:rPr lang="en-US" b="1" dirty="0" smtClean="0">
                <a:solidFill>
                  <a:schemeClr val="accent4"/>
                </a:solidFill>
              </a:rPr>
              <a:t>Purpose</a:t>
            </a:r>
            <a:r>
              <a:rPr lang="en-US" dirty="0" smtClean="0">
                <a:solidFill>
                  <a:schemeClr val="accent4"/>
                </a:solidFill>
              </a:rPr>
              <a:t>: </a:t>
            </a:r>
            <a:r>
              <a:rPr lang="en-US" dirty="0" smtClean="0"/>
              <a:t>To encourage depth, rigor, and relevancy in Ohio classrooms.</a:t>
            </a:r>
          </a:p>
          <a:p>
            <a:r>
              <a:rPr lang="en-US" b="1" dirty="0" smtClean="0">
                <a:solidFill>
                  <a:schemeClr val="accent4"/>
                </a:solidFill>
              </a:rPr>
              <a:t>Components</a:t>
            </a:r>
            <a:r>
              <a:rPr lang="en-US" dirty="0" smtClean="0">
                <a:solidFill>
                  <a:schemeClr val="accent4"/>
                </a:solidFill>
              </a:rPr>
              <a:t>:</a:t>
            </a:r>
          </a:p>
          <a:p>
            <a:pPr lvl="1"/>
            <a:r>
              <a:rPr lang="en-US" sz="2900" dirty="0" smtClean="0"/>
              <a:t>Topic, essential question or big idea</a:t>
            </a:r>
          </a:p>
          <a:p>
            <a:pPr lvl="1"/>
            <a:r>
              <a:rPr lang="en-US" sz="2900" dirty="0" smtClean="0"/>
              <a:t> Universal Skills or 21</a:t>
            </a:r>
            <a:r>
              <a:rPr lang="en-US" sz="2900" baseline="30000" dirty="0" smtClean="0"/>
              <a:t>st</a:t>
            </a:r>
            <a:r>
              <a:rPr lang="en-US" sz="2900" dirty="0" smtClean="0"/>
              <a:t> Century Skills</a:t>
            </a:r>
          </a:p>
          <a:p>
            <a:pPr lvl="1"/>
            <a:r>
              <a:rPr lang="en-US" sz="2900" dirty="0" smtClean="0"/>
              <a:t>Content area specific integration</a:t>
            </a:r>
          </a:p>
          <a:p>
            <a:pPr lvl="1"/>
            <a:endParaRPr lang="en-US" dirty="0" smtClean="0"/>
          </a:p>
          <a:p>
            <a:endParaRPr lang="en-US" dirty="0"/>
          </a:p>
        </p:txBody>
      </p:sp>
    </p:spTree>
    <p:extLst>
      <p:ext uri="{BB962C8B-B14F-4D97-AF65-F5344CB8AC3E}">
        <p14:creationId xmlns:p14="http://schemas.microsoft.com/office/powerpoint/2010/main" val="838222322"/>
      </p:ext>
    </p:extLst>
  </p:cSld>
  <p:clrMapOvr>
    <a:masterClrMapping/>
  </p:clrMapOvr>
  <p:transition xmlns:p14="http://schemas.microsoft.com/office/powerpoint/2010/main" spd="med">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Effect transition="in" filter="fade">
                                      <p:cBhvr>
                                        <p:cTn id="14" dur="1000"/>
                                        <p:tgtEl>
                                          <p:spTgt spid="5">
                                            <p:txEl>
                                              <p:pRg st="1" end="1"/>
                                            </p:txEl>
                                          </p:spTgt>
                                        </p:tgtEl>
                                      </p:cBhvr>
                                    </p:animEffect>
                                    <p:anim calcmode="lin" valueType="num">
                                      <p:cBhvr>
                                        <p:cTn id="15"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nodeType="clickEffect">
                                  <p:stCondLst>
                                    <p:cond delay="0"/>
                                  </p:stCondLst>
                                  <p:childTnLst>
                                    <p:set>
                                      <p:cBhvr>
                                        <p:cTn id="20" dur="1" fill="hold">
                                          <p:stCondLst>
                                            <p:cond delay="0"/>
                                          </p:stCondLst>
                                        </p:cTn>
                                        <p:tgtEl>
                                          <p:spTgt spid="5">
                                            <p:txEl>
                                              <p:pRg st="2" end="2"/>
                                            </p:txEl>
                                          </p:spTgt>
                                        </p:tgtEl>
                                        <p:attrNameLst>
                                          <p:attrName>style.visibility</p:attrName>
                                        </p:attrNameLst>
                                      </p:cBhvr>
                                      <p:to>
                                        <p:strVal val="visible"/>
                                      </p:to>
                                    </p:set>
                                    <p:animEffect transition="in" filter="fade">
                                      <p:cBhvr>
                                        <p:cTn id="21" dur="1000"/>
                                        <p:tgtEl>
                                          <p:spTgt spid="5">
                                            <p:txEl>
                                              <p:pRg st="2" end="2"/>
                                            </p:txEl>
                                          </p:spTgt>
                                        </p:tgtEl>
                                      </p:cBhvr>
                                    </p:animEffect>
                                    <p:anim calcmode="lin" valueType="num">
                                      <p:cBhvr>
                                        <p:cTn id="22"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2" end="2"/>
                                            </p:txEl>
                                          </p:spTgt>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0"/>
                                  </p:stCondLst>
                                  <p:childTnLst>
                                    <p:set>
                                      <p:cBhvr>
                                        <p:cTn id="25" dur="1" fill="hold">
                                          <p:stCondLst>
                                            <p:cond delay="0"/>
                                          </p:stCondLst>
                                        </p:cTn>
                                        <p:tgtEl>
                                          <p:spTgt spid="5">
                                            <p:txEl>
                                              <p:pRg st="3" end="3"/>
                                            </p:txEl>
                                          </p:spTgt>
                                        </p:tgtEl>
                                        <p:attrNameLst>
                                          <p:attrName>style.visibility</p:attrName>
                                        </p:attrNameLst>
                                      </p:cBhvr>
                                      <p:to>
                                        <p:strVal val="visible"/>
                                      </p:to>
                                    </p:set>
                                    <p:animEffect transition="in" filter="fade">
                                      <p:cBhvr>
                                        <p:cTn id="26" dur="1000"/>
                                        <p:tgtEl>
                                          <p:spTgt spid="5">
                                            <p:txEl>
                                              <p:pRg st="3" end="3"/>
                                            </p:txEl>
                                          </p:spTgt>
                                        </p:tgtEl>
                                      </p:cBhvr>
                                    </p:animEffect>
                                    <p:anim calcmode="lin" valueType="num">
                                      <p:cBhvr>
                                        <p:cTn id="27"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28" dur="1000" fill="hold"/>
                                        <p:tgtEl>
                                          <p:spTgt spid="5">
                                            <p:txEl>
                                              <p:pRg st="3" end="3"/>
                                            </p:txEl>
                                          </p:spTgt>
                                        </p:tgtEl>
                                        <p:attrNameLst>
                                          <p:attrName>ppt_y</p:attrName>
                                        </p:attrNameLst>
                                      </p:cBhvr>
                                      <p:tavLst>
                                        <p:tav tm="0">
                                          <p:val>
                                            <p:strVal val="#ppt_y-.1"/>
                                          </p:val>
                                        </p:tav>
                                        <p:tav tm="100000">
                                          <p:val>
                                            <p:strVal val="#ppt_y"/>
                                          </p:val>
                                        </p:tav>
                                      </p:tavLst>
                                    </p:anim>
                                  </p:childTnLst>
                                </p:cTn>
                              </p:par>
                              <p:par>
                                <p:cTn id="29" presetID="47" presetClass="entr" presetSubtype="0" fill="hold" nodeType="withEffect">
                                  <p:stCondLst>
                                    <p:cond delay="0"/>
                                  </p:stCondLst>
                                  <p:childTnLst>
                                    <p:set>
                                      <p:cBhvr>
                                        <p:cTn id="30" dur="1" fill="hold">
                                          <p:stCondLst>
                                            <p:cond delay="0"/>
                                          </p:stCondLst>
                                        </p:cTn>
                                        <p:tgtEl>
                                          <p:spTgt spid="5">
                                            <p:txEl>
                                              <p:pRg st="4" end="4"/>
                                            </p:txEl>
                                          </p:spTgt>
                                        </p:tgtEl>
                                        <p:attrNameLst>
                                          <p:attrName>style.visibility</p:attrName>
                                        </p:attrNameLst>
                                      </p:cBhvr>
                                      <p:to>
                                        <p:strVal val="visible"/>
                                      </p:to>
                                    </p:set>
                                    <p:animEffect transition="in" filter="fade">
                                      <p:cBhvr>
                                        <p:cTn id="31" dur="1000"/>
                                        <p:tgtEl>
                                          <p:spTgt spid="5">
                                            <p:txEl>
                                              <p:pRg st="4" end="4"/>
                                            </p:txEl>
                                          </p:spTgt>
                                        </p:tgtEl>
                                      </p:cBhvr>
                                    </p:animEffect>
                                    <p:anim calcmode="lin" valueType="num">
                                      <p:cBhvr>
                                        <p:cTn id="32"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33" dur="1000" fill="hold"/>
                                        <p:tgtEl>
                                          <p:spTgt spid="5">
                                            <p:txEl>
                                              <p:pRg st="4" end="4"/>
                                            </p:txEl>
                                          </p:spTgt>
                                        </p:tgtEl>
                                        <p:attrNameLst>
                                          <p:attrName>ppt_y</p:attrName>
                                        </p:attrNameLst>
                                      </p:cBhvr>
                                      <p:tavLst>
                                        <p:tav tm="0">
                                          <p:val>
                                            <p:strVal val="#ppt_y-.1"/>
                                          </p:val>
                                        </p:tav>
                                        <p:tav tm="100000">
                                          <p:val>
                                            <p:strVal val="#ppt_y"/>
                                          </p:val>
                                        </p:tav>
                                      </p:tavLst>
                                    </p:anim>
                                  </p:childTnLst>
                                </p:cTn>
                              </p:par>
                              <p:par>
                                <p:cTn id="34" presetID="47" presetClass="entr" presetSubtype="0" fill="hold" nodeType="withEffect">
                                  <p:stCondLst>
                                    <p:cond delay="0"/>
                                  </p:stCondLst>
                                  <p:childTnLst>
                                    <p:set>
                                      <p:cBhvr>
                                        <p:cTn id="35" dur="1" fill="hold">
                                          <p:stCondLst>
                                            <p:cond delay="0"/>
                                          </p:stCondLst>
                                        </p:cTn>
                                        <p:tgtEl>
                                          <p:spTgt spid="5">
                                            <p:txEl>
                                              <p:pRg st="5" end="5"/>
                                            </p:txEl>
                                          </p:spTgt>
                                        </p:tgtEl>
                                        <p:attrNameLst>
                                          <p:attrName>style.visibility</p:attrName>
                                        </p:attrNameLst>
                                      </p:cBhvr>
                                      <p:to>
                                        <p:strVal val="visible"/>
                                      </p:to>
                                    </p:set>
                                    <p:animEffect transition="in" filter="fade">
                                      <p:cBhvr>
                                        <p:cTn id="36" dur="1000"/>
                                        <p:tgtEl>
                                          <p:spTgt spid="5">
                                            <p:txEl>
                                              <p:pRg st="5" end="5"/>
                                            </p:txEl>
                                          </p:spTgt>
                                        </p:tgtEl>
                                      </p:cBhvr>
                                    </p:animEffect>
                                    <p:anim calcmode="lin" valueType="num">
                                      <p:cBhvr>
                                        <p:cTn id="37"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38" dur="1000" fill="hold"/>
                                        <p:tgtEl>
                                          <p:spTgt spid="5">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 name="Object 1"/>
          <p:cNvGraphicFramePr>
            <a:graphicFrameLocks noChangeAspect="1"/>
          </p:cNvGraphicFramePr>
          <p:nvPr/>
        </p:nvGraphicFramePr>
        <p:xfrm>
          <a:off x="0" y="0"/>
          <a:ext cx="9185564" cy="6858000"/>
        </p:xfrm>
        <a:graphic>
          <a:graphicData uri="http://schemas.openxmlformats.org/presentationml/2006/ole">
            <mc:AlternateContent xmlns:mc="http://schemas.openxmlformats.org/markup-compatibility/2006">
              <mc:Choice xmlns:v="urn:schemas-microsoft-com:vml" Requires="v">
                <p:oleObj spid="_x0000_s1101" name="Acrobat Document" r:id="rId4" imgW="9327688" imgH="6035563" progId="">
                  <p:embed/>
                </p:oleObj>
              </mc:Choice>
              <mc:Fallback>
                <p:oleObj name="Acrobat Document" r:id="rId4" imgW="9327688" imgH="6035563" progId="">
                  <p:embed/>
                  <p:pic>
                    <p:nvPicPr>
                      <p:cNvPr id="0" name="Picture 6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9185564" cy="6858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059306186"/>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0" y="0"/>
          <a:ext cx="9144000" cy="6753260"/>
        </p:xfrm>
        <a:graphic>
          <a:graphicData uri="http://schemas.openxmlformats.org/drawingml/2006/table">
            <a:tbl>
              <a:tblPr/>
              <a:tblGrid>
                <a:gridCol w="9144000"/>
              </a:tblGrid>
              <a:tr h="3200400">
                <a:tc>
                  <a:txBody>
                    <a:bodyPr/>
                    <a:lstStyle/>
                    <a:p>
                      <a:pPr marL="0" marR="0">
                        <a:lnSpc>
                          <a:spcPct val="115000"/>
                        </a:lnSpc>
                        <a:spcBef>
                          <a:spcPts val="0"/>
                        </a:spcBef>
                        <a:spcAft>
                          <a:spcPts val="0"/>
                        </a:spcAft>
                      </a:pPr>
                      <a:r>
                        <a:rPr lang="en-US" sz="1200" b="1" u="none" strike="noStrike" dirty="0">
                          <a:solidFill>
                            <a:schemeClr val="tx1"/>
                          </a:solidFill>
                          <a:latin typeface="Arial"/>
                          <a:ea typeface="Times New Roman"/>
                          <a:cs typeface="Arial"/>
                        </a:rPr>
                        <a:t>Common Misconceptions</a:t>
                      </a:r>
                      <a:endParaRPr lang="en-US" sz="1200" dirty="0">
                        <a:solidFill>
                          <a:schemeClr val="tx1"/>
                        </a:solidFill>
                        <a:latin typeface="Arial"/>
                        <a:ea typeface="Times New Roman"/>
                        <a:cs typeface="Times New Roman"/>
                      </a:endParaRPr>
                    </a:p>
                    <a:p>
                      <a:pPr marL="0" marR="0">
                        <a:lnSpc>
                          <a:spcPct val="115000"/>
                        </a:lnSpc>
                        <a:spcBef>
                          <a:spcPts val="0"/>
                        </a:spcBef>
                        <a:spcAft>
                          <a:spcPts val="0"/>
                        </a:spcAft>
                      </a:pPr>
                      <a:r>
                        <a:rPr lang="en-US" sz="1200" u="none" strike="noStrike" dirty="0">
                          <a:solidFill>
                            <a:srgbClr val="0000FF"/>
                          </a:solidFill>
                          <a:latin typeface="Arial"/>
                          <a:ea typeface="Times New Roman"/>
                          <a:cs typeface="Arial"/>
                          <a:hlinkClick r:id="rId3"/>
                        </a:rPr>
                        <a:t>The US-EPA</a:t>
                      </a:r>
                      <a:r>
                        <a:rPr lang="en-US" sz="1200" dirty="0">
                          <a:latin typeface="Arial"/>
                          <a:ea typeface="Times New Roman"/>
                          <a:cs typeface="Times New Roman"/>
                        </a:rPr>
                        <a:t> </a:t>
                      </a:r>
                      <a:r>
                        <a:rPr lang="en-US" sz="1200" dirty="0">
                          <a:latin typeface="Arial"/>
                          <a:ea typeface="Times New Roman"/>
                          <a:cs typeface="Arial"/>
                        </a:rPr>
                        <a:t> provides accurate information regarding specific student misinformation and misconceptions that pertain to climate change.  It is important to provide actual scientific evidence of climate change throughout Earth’s history (found in 8</a:t>
                      </a:r>
                      <a:r>
                        <a:rPr lang="en-US" sz="1200" baseline="30000" dirty="0">
                          <a:latin typeface="Arial"/>
                          <a:ea typeface="Times New Roman"/>
                          <a:cs typeface="Arial"/>
                        </a:rPr>
                        <a:t>th</a:t>
                      </a:r>
                      <a:r>
                        <a:rPr lang="en-US" sz="1200" dirty="0">
                          <a:latin typeface="Arial"/>
                          <a:ea typeface="Times New Roman"/>
                          <a:cs typeface="Arial"/>
                        </a:rPr>
                        <a:t> grade ES) and current data to document temperature changes (surface and oceanic).  Data and other resources to help with teaching climate change can be found at the EPA website listed above</a:t>
                      </a:r>
                      <a:r>
                        <a:rPr lang="en-US" sz="1200" dirty="0" smtClean="0">
                          <a:latin typeface="Arial"/>
                          <a:ea typeface="Times New Roman"/>
                          <a:cs typeface="Arial"/>
                        </a:rPr>
                        <a:t>.</a:t>
                      </a:r>
                    </a:p>
                    <a:p>
                      <a:pPr marL="0" marR="0">
                        <a:lnSpc>
                          <a:spcPct val="115000"/>
                        </a:lnSpc>
                        <a:spcBef>
                          <a:spcPts val="0"/>
                        </a:spcBef>
                        <a:spcAft>
                          <a:spcPts val="0"/>
                        </a:spcAft>
                      </a:pPr>
                      <a:endParaRPr lang="en-US" sz="1200" dirty="0">
                        <a:latin typeface="Arial"/>
                        <a:ea typeface="Times New Roman"/>
                        <a:cs typeface="Times New Roman"/>
                      </a:endParaRPr>
                    </a:p>
                    <a:p>
                      <a:pPr marL="0" marR="0">
                        <a:lnSpc>
                          <a:spcPct val="115000"/>
                        </a:lnSpc>
                        <a:spcBef>
                          <a:spcPts val="0"/>
                        </a:spcBef>
                        <a:spcAft>
                          <a:spcPts val="0"/>
                        </a:spcAft>
                      </a:pPr>
                      <a:r>
                        <a:rPr lang="en-US" sz="1200" u="none" strike="noStrike" dirty="0">
                          <a:solidFill>
                            <a:srgbClr val="0000FF"/>
                          </a:solidFill>
                          <a:latin typeface="Arial"/>
                          <a:ea typeface="Times New Roman"/>
                          <a:cs typeface="Arial"/>
                          <a:hlinkClick r:id="rId4"/>
                        </a:rPr>
                        <a:t>NASA</a:t>
                      </a:r>
                      <a:r>
                        <a:rPr lang="en-US" sz="1200" dirty="0">
                          <a:latin typeface="Arial"/>
                          <a:ea typeface="Times New Roman"/>
                          <a:cs typeface="Times New Roman"/>
                        </a:rPr>
                        <a:t> </a:t>
                      </a:r>
                      <a:r>
                        <a:rPr lang="en-US" sz="1200" dirty="0">
                          <a:latin typeface="Arial"/>
                          <a:ea typeface="Times New Roman"/>
                          <a:cs typeface="Arial"/>
                        </a:rPr>
                        <a:t> provides lists of common misconceptions that pertain to Earth and the patterns and cycles on Earth.  By teaching students through Earth systems and allowing exploration of the interconnectedness of the systems, students can become aware of the role climate has played throughout Earth’s history.  </a:t>
                      </a:r>
                      <a:endParaRPr lang="en-US" sz="1200" dirty="0" smtClean="0">
                        <a:latin typeface="Arial"/>
                        <a:ea typeface="Times New Roman"/>
                        <a:cs typeface="Arial"/>
                      </a:endParaRPr>
                    </a:p>
                    <a:p>
                      <a:pPr marL="0" marR="0">
                        <a:lnSpc>
                          <a:spcPct val="115000"/>
                        </a:lnSpc>
                        <a:spcBef>
                          <a:spcPts val="0"/>
                        </a:spcBef>
                        <a:spcAft>
                          <a:spcPts val="0"/>
                        </a:spcAft>
                      </a:pPr>
                      <a:endParaRPr lang="en-US" sz="1200" dirty="0">
                        <a:latin typeface="Arial"/>
                        <a:ea typeface="Times New Roman"/>
                        <a:cs typeface="Times New Roman"/>
                      </a:endParaRPr>
                    </a:p>
                    <a:p>
                      <a:pPr marL="0" marR="0">
                        <a:lnSpc>
                          <a:spcPct val="115000"/>
                        </a:lnSpc>
                        <a:spcBef>
                          <a:spcPts val="0"/>
                        </a:spcBef>
                        <a:spcAft>
                          <a:spcPts val="0"/>
                        </a:spcAft>
                      </a:pPr>
                      <a:r>
                        <a:rPr lang="en-US" sz="1200" u="none" strike="noStrike" dirty="0">
                          <a:solidFill>
                            <a:srgbClr val="0000FF"/>
                          </a:solidFill>
                          <a:latin typeface="Arial"/>
                          <a:ea typeface="Times New Roman"/>
                          <a:cs typeface="Arial"/>
                          <a:hlinkClick r:id="rId5"/>
                        </a:rPr>
                        <a:t>http://serc.carleton.edu/NAGTWorkshops/teaching_methods/conceptests/index.html</a:t>
                      </a:r>
                      <a:r>
                        <a:rPr lang="en-US" sz="1200" dirty="0">
                          <a:latin typeface="Arial"/>
                          <a:ea typeface="Times New Roman"/>
                          <a:cs typeface="Arial"/>
                        </a:rPr>
                        <a:t> This website provides geology-specific assessment techniques that can identify misconceptions.  At the home website, they also provide lists of common Earth science misconceptions and provide resources to correct the misconception. </a:t>
                      </a:r>
                      <a:endParaRPr lang="en-US" sz="1200" dirty="0" smtClean="0">
                        <a:latin typeface="Arial"/>
                        <a:ea typeface="Times New Roman"/>
                        <a:cs typeface="Arial"/>
                      </a:endParaRPr>
                    </a:p>
                    <a:p>
                      <a:pPr marL="0" marR="0">
                        <a:lnSpc>
                          <a:spcPct val="115000"/>
                        </a:lnSpc>
                        <a:spcBef>
                          <a:spcPts val="0"/>
                        </a:spcBef>
                        <a:spcAft>
                          <a:spcPts val="0"/>
                        </a:spcAft>
                      </a:pPr>
                      <a:endParaRPr lang="en-US" sz="1200" dirty="0">
                        <a:latin typeface="Arial"/>
                        <a:ea typeface="Times New Roman"/>
                        <a:cs typeface="Times New Roman"/>
                      </a:endParaRPr>
                    </a:p>
                    <a:p>
                      <a:pPr marL="0" marR="0">
                        <a:lnSpc>
                          <a:spcPct val="115000"/>
                        </a:lnSpc>
                        <a:spcBef>
                          <a:spcPts val="0"/>
                        </a:spcBef>
                        <a:spcAft>
                          <a:spcPts val="0"/>
                        </a:spcAft>
                      </a:pPr>
                      <a:r>
                        <a:rPr lang="en-US" sz="1200" u="none" strike="noStrike" dirty="0">
                          <a:solidFill>
                            <a:srgbClr val="0000FF"/>
                          </a:solidFill>
                          <a:latin typeface="Arial"/>
                          <a:ea typeface="Times New Roman"/>
                          <a:cs typeface="Arial"/>
                          <a:hlinkClick r:id="rId6"/>
                        </a:rPr>
                        <a:t>http://science.nasa.gov/big-questions/</a:t>
                      </a:r>
                      <a:r>
                        <a:rPr lang="en-US" sz="1200" b="1" dirty="0">
                          <a:latin typeface="Arial"/>
                          <a:ea typeface="Times New Roman"/>
                          <a:cs typeface="Arial"/>
                        </a:rPr>
                        <a:t> </a:t>
                      </a:r>
                      <a:r>
                        <a:rPr lang="en-US" sz="1200" dirty="0">
                          <a:latin typeface="Arial"/>
                          <a:ea typeface="Times New Roman"/>
                          <a:cs typeface="Arial"/>
                        </a:rPr>
                        <a:t>NASA provides a list of overarching Earth Science questions that address many of the common misconceptions that can be present at this grade level.  There are resources and information that help address the questions, which center on Earth Systems Science.</a:t>
                      </a:r>
                      <a:endParaRPr lang="en-US" sz="1200" dirty="0">
                        <a:latin typeface="Arial"/>
                        <a:ea typeface="Times New Roman"/>
                        <a:cs typeface="Times New Roman"/>
                      </a:endParaRPr>
                    </a:p>
                  </a:txBody>
                  <a:tcPr marL="45380" marR="453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90739">
                <a:tc>
                  <a:txBody>
                    <a:bodyPr/>
                    <a:lstStyle/>
                    <a:p>
                      <a:pPr marL="0" marR="0">
                        <a:lnSpc>
                          <a:spcPct val="115000"/>
                        </a:lnSpc>
                        <a:spcBef>
                          <a:spcPts val="0"/>
                        </a:spcBef>
                        <a:spcAft>
                          <a:spcPts val="0"/>
                        </a:spcAft>
                      </a:pPr>
                      <a:r>
                        <a:rPr lang="en-US" sz="1200" b="1" u="none" strike="noStrike" dirty="0">
                          <a:solidFill>
                            <a:schemeClr val="tx1"/>
                          </a:solidFill>
                          <a:latin typeface="Arial"/>
                          <a:ea typeface="Times New Roman"/>
                          <a:cs typeface="Arial"/>
                        </a:rPr>
                        <a:t>Diverse Learners</a:t>
                      </a:r>
                      <a:endParaRPr lang="en-US" sz="1200" dirty="0">
                        <a:solidFill>
                          <a:schemeClr val="tx1"/>
                        </a:solidFill>
                        <a:latin typeface="Arial"/>
                        <a:ea typeface="Times New Roman"/>
                        <a:cs typeface="Times New Roman"/>
                      </a:endParaRPr>
                    </a:p>
                    <a:p>
                      <a:pPr marL="0" marR="0">
                        <a:lnSpc>
                          <a:spcPct val="115000"/>
                        </a:lnSpc>
                        <a:spcBef>
                          <a:spcPts val="0"/>
                        </a:spcBef>
                        <a:spcAft>
                          <a:spcPts val="0"/>
                        </a:spcAft>
                      </a:pPr>
                      <a:r>
                        <a:rPr lang="en-US" sz="1200" dirty="0">
                          <a:latin typeface="Arial"/>
                          <a:ea typeface="Times New Roman"/>
                          <a:cs typeface="Arial"/>
                        </a:rPr>
                        <a:t>Information and instructional strategies for gifted students, English Language Learners (ELL), and students with disabilities is available in the </a:t>
                      </a:r>
                      <a:r>
                        <a:rPr lang="en-US" sz="1200" u="none" strike="noStrike" dirty="0">
                          <a:solidFill>
                            <a:srgbClr val="0000FF"/>
                          </a:solidFill>
                          <a:latin typeface="Arial"/>
                          <a:ea typeface="Times New Roman"/>
                          <a:cs typeface="Arial"/>
                          <a:hlinkClick r:id="rId7"/>
                        </a:rPr>
                        <a:t>Introduction to Universal Design for Learning</a:t>
                      </a:r>
                      <a:r>
                        <a:rPr lang="en-US" sz="1200" dirty="0">
                          <a:latin typeface="Arial"/>
                          <a:ea typeface="Times New Roman"/>
                          <a:cs typeface="Arial"/>
                        </a:rPr>
                        <a:t> document located on the </a:t>
                      </a:r>
                      <a:r>
                        <a:rPr lang="en-US" sz="1200" u="none" strike="noStrike" dirty="0">
                          <a:solidFill>
                            <a:srgbClr val="0000FF"/>
                          </a:solidFill>
                          <a:latin typeface="Arial"/>
                          <a:ea typeface="Times New Roman"/>
                          <a:cs typeface="Arial"/>
                          <a:hlinkClick r:id="rId8"/>
                        </a:rPr>
                        <a:t>Revised Academic Content Standards and Model Curriculum Development</a:t>
                      </a:r>
                      <a:r>
                        <a:rPr lang="en-US" sz="1200" dirty="0">
                          <a:latin typeface="Arial"/>
                          <a:ea typeface="Times New Roman"/>
                          <a:cs typeface="Arial"/>
                        </a:rPr>
                        <a:t> web page.  Additional strategies and resources based on the Universal Design for Learning principles can be found at:  </a:t>
                      </a:r>
                      <a:r>
                        <a:rPr lang="en-US" sz="1200" u="none" strike="noStrike" dirty="0">
                          <a:solidFill>
                            <a:srgbClr val="0000FF"/>
                          </a:solidFill>
                          <a:latin typeface="Arial"/>
                          <a:ea typeface="Times New Roman"/>
                          <a:cs typeface="Arial"/>
                          <a:hlinkClick r:id="rId9"/>
                        </a:rPr>
                        <a:t>www.cast.org</a:t>
                      </a:r>
                      <a:r>
                        <a:rPr lang="en-US" sz="1200" dirty="0">
                          <a:latin typeface="Arial"/>
                          <a:ea typeface="Times New Roman"/>
                          <a:cs typeface="Arial"/>
                        </a:rPr>
                        <a:t>.</a:t>
                      </a:r>
                      <a:endParaRPr lang="en-US" sz="1200" dirty="0">
                        <a:latin typeface="Arial"/>
                        <a:ea typeface="Times New Roman"/>
                        <a:cs typeface="Times New Roman"/>
                      </a:endParaRPr>
                    </a:p>
                  </a:txBody>
                  <a:tcPr marL="45380" marR="453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87217">
                <a:tc>
                  <a:txBody>
                    <a:bodyPr/>
                    <a:lstStyle/>
                    <a:p>
                      <a:pPr marL="0" marR="0">
                        <a:lnSpc>
                          <a:spcPct val="115000"/>
                        </a:lnSpc>
                        <a:spcBef>
                          <a:spcPts val="0"/>
                        </a:spcBef>
                        <a:spcAft>
                          <a:spcPts val="0"/>
                        </a:spcAft>
                      </a:pPr>
                      <a:r>
                        <a:rPr lang="en-US" sz="1200" b="1" u="none" strike="noStrike" dirty="0">
                          <a:solidFill>
                            <a:schemeClr val="tx1"/>
                          </a:solidFill>
                          <a:latin typeface="Arial"/>
                          <a:ea typeface="Times New Roman"/>
                          <a:cs typeface="Arial"/>
                        </a:rPr>
                        <a:t>Classroom Portals</a:t>
                      </a:r>
                      <a:endParaRPr lang="en-US" sz="1200" dirty="0">
                        <a:solidFill>
                          <a:schemeClr val="tx1"/>
                        </a:solidFill>
                        <a:latin typeface="Arial"/>
                        <a:ea typeface="Times New Roman"/>
                        <a:cs typeface="Times New Roman"/>
                      </a:endParaRPr>
                    </a:p>
                    <a:p>
                      <a:pPr marL="0" marR="0">
                        <a:lnSpc>
                          <a:spcPct val="115000"/>
                        </a:lnSpc>
                        <a:spcBef>
                          <a:spcPts val="0"/>
                        </a:spcBef>
                        <a:spcAft>
                          <a:spcPts val="0"/>
                        </a:spcAft>
                      </a:pPr>
                      <a:r>
                        <a:rPr lang="en-US" sz="1100" dirty="0">
                          <a:latin typeface="Arial"/>
                          <a:ea typeface="Times New Roman"/>
                          <a:cs typeface="Arial"/>
                        </a:rPr>
                        <a:t>These are windows into the classroom through Webcasts, Podcasts, or video clips to exemplify and model classroom methods of teaching science using inquiry</a:t>
                      </a:r>
                      <a:r>
                        <a:rPr lang="en-US" sz="1100" dirty="0" smtClean="0">
                          <a:latin typeface="Arial"/>
                          <a:ea typeface="Times New Roman"/>
                          <a:cs typeface="Arial"/>
                        </a:rPr>
                        <a:t>.</a:t>
                      </a:r>
                    </a:p>
                    <a:p>
                      <a:pPr marL="0" marR="0">
                        <a:lnSpc>
                          <a:spcPct val="115000"/>
                        </a:lnSpc>
                        <a:spcBef>
                          <a:spcPts val="0"/>
                        </a:spcBef>
                        <a:spcAft>
                          <a:spcPts val="0"/>
                        </a:spcAft>
                      </a:pPr>
                      <a:r>
                        <a:rPr lang="en-US" sz="1100" dirty="0" smtClean="0">
                          <a:latin typeface="Arial"/>
                          <a:ea typeface="Times New Roman"/>
                          <a:cs typeface="Arial"/>
                        </a:rPr>
                        <a:t> </a:t>
                      </a:r>
                      <a:r>
                        <a:rPr lang="en-US" sz="1100" u="none" strike="noStrike" dirty="0">
                          <a:solidFill>
                            <a:srgbClr val="0000FF"/>
                          </a:solidFill>
                          <a:latin typeface="Arial"/>
                          <a:ea typeface="Times New Roman"/>
                          <a:cs typeface="Arial"/>
                          <a:hlinkClick r:id="rId10"/>
                        </a:rPr>
                        <a:t>http://www.learner.org/resources/series21.html</a:t>
                      </a:r>
                      <a:endParaRPr lang="en-US" sz="1100" dirty="0">
                        <a:latin typeface="Arial"/>
                        <a:ea typeface="Times New Roman"/>
                        <a:cs typeface="Times New Roman"/>
                      </a:endParaRPr>
                    </a:p>
                    <a:p>
                      <a:pPr marL="0" marR="0">
                        <a:lnSpc>
                          <a:spcPct val="115000"/>
                        </a:lnSpc>
                        <a:spcBef>
                          <a:spcPts val="0"/>
                        </a:spcBef>
                        <a:spcAft>
                          <a:spcPts val="0"/>
                        </a:spcAft>
                      </a:pPr>
                      <a:r>
                        <a:rPr lang="en-US" sz="1100" dirty="0">
                          <a:latin typeface="Arial"/>
                          <a:ea typeface="Times New Roman"/>
                          <a:cs typeface="Arial"/>
                        </a:rPr>
                        <a:t>This is a series of case studies of K-8 science classrooms produced by a partnership of the Smithsonian and Harvard University.  Teachers do need to sign up to use this site, but there is no charge.  The elementary case studies called "Dotty Grade 7" and “</a:t>
                      </a:r>
                      <a:r>
                        <a:rPr lang="en-US" sz="1100" dirty="0" err="1">
                          <a:latin typeface="Arial"/>
                          <a:ea typeface="Times New Roman"/>
                          <a:cs typeface="Arial"/>
                        </a:rPr>
                        <a:t>Erien</a:t>
                      </a:r>
                      <a:r>
                        <a:rPr lang="en-US" sz="1100" dirty="0">
                          <a:latin typeface="Arial"/>
                          <a:ea typeface="Times New Roman"/>
                          <a:cs typeface="Arial"/>
                        </a:rPr>
                        <a:t> Year 2, Grade 7” provide examples of how to use technology in the science classroom and developing higher-level thinking for science students in the 7</a:t>
                      </a:r>
                      <a:r>
                        <a:rPr lang="en-US" sz="1100" baseline="30000" dirty="0">
                          <a:latin typeface="Arial"/>
                          <a:ea typeface="Times New Roman"/>
                          <a:cs typeface="Arial"/>
                        </a:rPr>
                        <a:t>th</a:t>
                      </a:r>
                      <a:r>
                        <a:rPr lang="en-US" sz="1100" dirty="0">
                          <a:latin typeface="Arial"/>
                          <a:ea typeface="Times New Roman"/>
                          <a:cs typeface="Arial"/>
                        </a:rPr>
                        <a:t> grade.</a:t>
                      </a:r>
                      <a:endParaRPr lang="en-US" sz="1100" dirty="0">
                        <a:latin typeface="Arial"/>
                        <a:ea typeface="Times New Roman"/>
                        <a:cs typeface="Times New Roman"/>
                      </a:endParaRPr>
                    </a:p>
                  </a:txBody>
                  <a:tcPr marL="45380" marR="453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421050142"/>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1506" name="Object 2"/>
          <p:cNvGraphicFramePr>
            <a:graphicFrameLocks noChangeAspect="1"/>
          </p:cNvGraphicFramePr>
          <p:nvPr/>
        </p:nvGraphicFramePr>
        <p:xfrm>
          <a:off x="304800" y="457200"/>
          <a:ext cx="8610600" cy="5867400"/>
        </p:xfrm>
        <a:graphic>
          <a:graphicData uri="http://schemas.openxmlformats.org/presentationml/2006/ole">
            <mc:AlternateContent xmlns:mc="http://schemas.openxmlformats.org/markup-compatibility/2006">
              <mc:Choice xmlns:v="urn:schemas-microsoft-com:vml" Requires="v">
                <p:oleObj spid="_x0000_s2125" name="Document" r:id="rId5" imgW="9271000" imgH="7721600" progId="Word.Document.12">
                  <p:embed/>
                </p:oleObj>
              </mc:Choice>
              <mc:Fallback>
                <p:oleObj name="Document" r:id="rId5" imgW="9271000" imgH="7721600" progId="Word.Document.12">
                  <p:embed/>
                  <p:pic>
                    <p:nvPicPr>
                      <p:cNvPr id="0" name="Picture 6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4800" y="457200"/>
                        <a:ext cx="8610600" cy="5867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225501431"/>
      </p:ext>
    </p:extLst>
  </p:cSld>
  <p:clrMapOvr>
    <a:masterClrMapping/>
  </p:clrMapOvr>
  <mc:AlternateContent xmlns:mc="http://schemas.openxmlformats.org/markup-compatibility/2006" xmlns:p14="http://schemas.microsoft.com/office/powerpoint/2010/main">
    <mc:Choice Requires="p14">
      <p:transition spd="slow" p14:dur="2000"/>
    </mc:Choice>
    <mc:Fallback xmlns:mv="urn:schemas-microsoft-com:mac:vml" xmlns="">
      <p:transitio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21506"/>
                                        </p:tgtEl>
                                        <p:attrNameLst>
                                          <p:attrName>style.visibility</p:attrName>
                                        </p:attrNameLst>
                                      </p:cBhvr>
                                      <p:to>
                                        <p:strVal val="visible"/>
                                      </p:to>
                                    </p:set>
                                    <p:animEffect transition="in" filter="dissolve">
                                      <p:cBhvr>
                                        <p:cTn id="7" dur="1000"/>
                                        <p:tgtEl>
                                          <p:spTgt spid="215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3889" name="Picture 3" descr="C:\Users\Belinda.Clark\AppData\Local\Microsoft\Windows\Temporary Internet Files\Content.IE5\0NG6DNK9\MP900315598[1].jpg"/>
          <p:cNvPicPr>
            <a:picLocks noChangeAspect="1" noChangeArrowheads="1"/>
          </p:cNvPicPr>
          <p:nvPr/>
        </p:nvPicPr>
        <p:blipFill>
          <a:blip r:embed="rId3" cstate="print">
            <a:lum bright="10000"/>
          </a:blip>
          <a:srcRect/>
          <a:stretch>
            <a:fillRect/>
          </a:stretch>
        </p:blipFill>
        <p:spPr bwMode="auto">
          <a:xfrm>
            <a:off x="-149225" y="0"/>
            <a:ext cx="9293225" cy="6858000"/>
          </a:xfrm>
          <a:prstGeom prst="rect">
            <a:avLst/>
          </a:prstGeom>
          <a:noFill/>
          <a:ln w="9525">
            <a:noFill/>
            <a:miter lim="800000"/>
            <a:headEnd/>
            <a:tailEnd/>
          </a:ln>
        </p:spPr>
      </p:pic>
      <p:sp>
        <p:nvSpPr>
          <p:cNvPr id="293890" name="Title 6"/>
          <p:cNvSpPr>
            <a:spLocks noGrp="1"/>
          </p:cNvSpPr>
          <p:nvPr>
            <p:ph type="title"/>
          </p:nvPr>
        </p:nvSpPr>
        <p:spPr>
          <a:xfrm>
            <a:off x="2362200" y="304800"/>
            <a:ext cx="6400800" cy="5486400"/>
          </a:xfrm>
        </p:spPr>
        <p:txBody>
          <a:bodyPr/>
          <a:lstStyle/>
          <a:p>
            <a:r>
              <a:rPr lang="en-US" sz="7200" b="1" smtClean="0">
                <a:solidFill>
                  <a:srgbClr val="00B0F0"/>
                </a:solidFill>
              </a:rPr>
              <a:t>Where Can Teachers Go For More Information?</a:t>
            </a:r>
          </a:p>
        </p:txBody>
      </p:sp>
      <p:pic>
        <p:nvPicPr>
          <p:cNvPr id="293891" name="Picture 8" descr="http://pittsfield-nh.com/pes/wp-content/uploads/2009/10/clip-image002.gif" hidden="1"/>
          <p:cNvPicPr>
            <a:picLocks noChangeAspect="1" noChangeArrowheads="1"/>
          </p:cNvPicPr>
          <p:nvPr/>
        </p:nvPicPr>
        <p:blipFill>
          <a:blip r:embed="rId4" cstate="print"/>
          <a:srcRect/>
          <a:stretch>
            <a:fillRect/>
          </a:stretch>
        </p:blipFill>
        <p:spPr bwMode="auto">
          <a:xfrm>
            <a:off x="11963400" y="1447800"/>
            <a:ext cx="3033713" cy="2286000"/>
          </a:xfrm>
          <a:prstGeom prst="rect">
            <a:avLst/>
          </a:prstGeom>
          <a:noFill/>
          <a:ln w="9525">
            <a:noFill/>
            <a:miter lim="800000"/>
            <a:headEnd/>
            <a:tailEnd/>
          </a:ln>
        </p:spPr>
      </p:pic>
      <p:pic>
        <p:nvPicPr>
          <p:cNvPr id="293892" name="Picture 7" descr="http://t3.gstatic.com/images?q=tbn:ANd9GcTKG_aqKfYgFqTw_o00JdsgqoK1k6xPoWz7Z0Iqg6A_iRnUi41bGA" hidden="1"/>
          <p:cNvPicPr>
            <a:picLocks noChangeAspect="1" noChangeArrowheads="1"/>
          </p:cNvPicPr>
          <p:nvPr/>
        </p:nvPicPr>
        <p:blipFill>
          <a:blip r:embed="rId5" cstate="print"/>
          <a:srcRect/>
          <a:stretch>
            <a:fillRect/>
          </a:stretch>
        </p:blipFill>
        <p:spPr bwMode="auto">
          <a:xfrm>
            <a:off x="7010400" y="3733800"/>
            <a:ext cx="1752600" cy="2398713"/>
          </a:xfrm>
          <a:prstGeom prst="rect">
            <a:avLst/>
          </a:prstGeom>
          <a:noFill/>
          <a:ln w="9525">
            <a:noFill/>
            <a:miter lim="800000"/>
            <a:headEnd/>
            <a:tailEnd/>
          </a:ln>
        </p:spPr>
      </p:pic>
    </p:spTree>
    <p:extLst>
      <p:ext uri="{BB962C8B-B14F-4D97-AF65-F5344CB8AC3E}">
        <p14:creationId xmlns:p14="http://schemas.microsoft.com/office/powerpoint/2010/main" val="435546270"/>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able 8"/>
          <p:cNvGraphicFramePr>
            <a:graphicFrameLocks noGrp="1"/>
          </p:cNvGraphicFramePr>
          <p:nvPr>
            <p:extLst>
              <p:ext uri="{D42A27DB-BD31-4B8C-83A1-F6EECF244321}">
                <p14:modId xmlns:p14="http://schemas.microsoft.com/office/powerpoint/2010/main" val="779336599"/>
              </p:ext>
            </p:extLst>
          </p:nvPr>
        </p:nvGraphicFramePr>
        <p:xfrm>
          <a:off x="506850" y="1600200"/>
          <a:ext cx="8069580" cy="4297933"/>
        </p:xfrm>
        <a:graphic>
          <a:graphicData uri="http://schemas.openxmlformats.org/drawingml/2006/table">
            <a:tbl>
              <a:tblPr firstRow="1" firstCol="1" bandRow="1"/>
              <a:tblGrid>
                <a:gridCol w="2754630"/>
                <a:gridCol w="2743200"/>
                <a:gridCol w="2571750"/>
              </a:tblGrid>
              <a:tr h="0">
                <a:tc>
                  <a:txBody>
                    <a:bodyPr/>
                    <a:lstStyle/>
                    <a:p>
                      <a:pPr marL="0" marR="0" algn="l">
                        <a:lnSpc>
                          <a:spcPct val="115000"/>
                        </a:lnSpc>
                        <a:spcBef>
                          <a:spcPts val="0"/>
                        </a:spcBef>
                        <a:spcAft>
                          <a:spcPts val="0"/>
                        </a:spcAft>
                      </a:pPr>
                      <a:r>
                        <a:rPr lang="en-US" sz="1100" b="1" dirty="0">
                          <a:effectLst/>
                          <a:latin typeface="Calibri"/>
                          <a:ea typeface="Times New Roman"/>
                          <a:cs typeface="Times New Roman"/>
                        </a:rPr>
                        <a:t>Content that is new to 4</a:t>
                      </a:r>
                      <a:r>
                        <a:rPr lang="en-US" sz="1100" b="1" baseline="30000" dirty="0">
                          <a:effectLst/>
                          <a:latin typeface="Calibri"/>
                          <a:ea typeface="Times New Roman"/>
                          <a:cs typeface="Times New Roman"/>
                        </a:rPr>
                        <a:t>th</a:t>
                      </a:r>
                      <a:r>
                        <a:rPr lang="en-US" sz="1100" b="1" dirty="0">
                          <a:effectLst/>
                          <a:latin typeface="Calibri"/>
                          <a:ea typeface="Times New Roman"/>
                          <a:cs typeface="Times New Roman"/>
                        </a:rPr>
                        <a:t> Grade</a:t>
                      </a:r>
                      <a:endParaRPr lang="en-US" sz="1100" dirty="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100" b="1">
                          <a:effectLst/>
                          <a:latin typeface="Calibri"/>
                          <a:ea typeface="Times New Roman"/>
                          <a:cs typeface="Times New Roman"/>
                        </a:rPr>
                        <a:t>Content that is still included at 4</a:t>
                      </a:r>
                      <a:r>
                        <a:rPr lang="en-US" sz="1100" b="1" baseline="30000">
                          <a:effectLst/>
                          <a:latin typeface="Calibri"/>
                          <a:ea typeface="Times New Roman"/>
                          <a:cs typeface="Times New Roman"/>
                        </a:rPr>
                        <a:t>th</a:t>
                      </a:r>
                      <a:r>
                        <a:rPr lang="en-US" sz="1100" b="1">
                          <a:effectLst/>
                          <a:latin typeface="Calibri"/>
                          <a:ea typeface="Times New Roman"/>
                          <a:cs typeface="Times New Roman"/>
                        </a:rPr>
                        <a:t> Grade,  but may be modified or at a greater depth</a:t>
                      </a:r>
                      <a:endParaRPr lang="en-US" sz="11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100" b="1">
                          <a:effectLst/>
                          <a:latin typeface="Calibri"/>
                          <a:ea typeface="Times New Roman"/>
                          <a:cs typeface="Times New Roman"/>
                        </a:rPr>
                        <a:t>Content that is no longer a focus at 4</a:t>
                      </a:r>
                      <a:r>
                        <a:rPr lang="en-US" sz="1100" b="1" baseline="30000">
                          <a:effectLst/>
                          <a:latin typeface="Calibri"/>
                          <a:ea typeface="Times New Roman"/>
                          <a:cs typeface="Times New Roman"/>
                        </a:rPr>
                        <a:t>th</a:t>
                      </a:r>
                      <a:r>
                        <a:rPr lang="en-US" sz="1100" b="1">
                          <a:effectLst/>
                          <a:latin typeface="Calibri"/>
                          <a:ea typeface="Times New Roman"/>
                          <a:cs typeface="Times New Roman"/>
                        </a:rPr>
                        <a:t> Grade</a:t>
                      </a:r>
                      <a:endParaRPr lang="en-US" sz="1100">
                        <a:effectLst/>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342900" lvl="0" indent="-342900" algn="l">
                        <a:lnSpc>
                          <a:spcPct val="115000"/>
                        </a:lnSpc>
                        <a:spcBef>
                          <a:spcPts val="0"/>
                        </a:spcBef>
                        <a:spcAft>
                          <a:spcPts val="1000"/>
                        </a:spcAft>
                        <a:buFont typeface="Symbol"/>
                        <a:buChar char=""/>
                      </a:pPr>
                      <a:r>
                        <a:rPr lang="en-US" sz="1100" i="1">
                          <a:effectLst/>
                          <a:latin typeface="Calibri"/>
                          <a:cs typeface="Times New Roman"/>
                        </a:rPr>
                        <a:t>Physical Science: </a:t>
                      </a:r>
                      <a:r>
                        <a:rPr lang="en-US" sz="1100">
                          <a:effectLst/>
                          <a:latin typeface="Calibri"/>
                          <a:cs typeface="Times New Roman"/>
                        </a:rPr>
                        <a:t>Matter is conserved (formerly in 7</a:t>
                      </a:r>
                      <a:r>
                        <a:rPr lang="en-US" sz="1100" baseline="30000">
                          <a:effectLst/>
                          <a:latin typeface="Calibri"/>
                          <a:cs typeface="Times New Roman"/>
                        </a:rPr>
                        <a:t>th</a:t>
                      </a:r>
                      <a:r>
                        <a:rPr lang="en-US" sz="1100">
                          <a:effectLst/>
                          <a:latin typeface="Calibri"/>
                          <a:cs typeface="Times New Roman"/>
                        </a:rPr>
                        <a:t> grade).</a:t>
                      </a:r>
                    </a:p>
                    <a:p>
                      <a:pPr marL="342900" lvl="0" indent="-342900" algn="l">
                        <a:lnSpc>
                          <a:spcPct val="115000"/>
                        </a:lnSpc>
                        <a:spcBef>
                          <a:spcPts val="0"/>
                        </a:spcBef>
                        <a:spcAft>
                          <a:spcPts val="1000"/>
                        </a:spcAft>
                        <a:buFont typeface="Symbol"/>
                        <a:buChar char=""/>
                      </a:pPr>
                      <a:r>
                        <a:rPr lang="en-US" sz="1100" i="1">
                          <a:effectLst/>
                          <a:latin typeface="Calibri"/>
                          <a:cs typeface="Times New Roman"/>
                        </a:rPr>
                        <a:t>Physical Science:  </a:t>
                      </a:r>
                      <a:r>
                        <a:rPr lang="en-US" sz="1100">
                          <a:effectLst/>
                          <a:latin typeface="Calibri"/>
                          <a:cs typeface="Times New Roman"/>
                        </a:rPr>
                        <a:t>Heat and electrical energy can be transferred and transformed; electricity and magnetism are related (formerly in 5</a:t>
                      </a:r>
                      <a:r>
                        <a:rPr lang="en-US" sz="1100" baseline="30000">
                          <a:effectLst/>
                          <a:latin typeface="Calibri"/>
                          <a:cs typeface="Times New Roman"/>
                        </a:rPr>
                        <a:t>th</a:t>
                      </a:r>
                      <a:r>
                        <a:rPr lang="en-US" sz="1100">
                          <a:effectLst/>
                          <a:latin typeface="Calibri"/>
                          <a:cs typeface="Times New Roman"/>
                        </a:rPr>
                        <a:t> grade).</a:t>
                      </a:r>
                      <a:r>
                        <a:rPr lang="en-US" sz="1100" i="1">
                          <a:solidFill>
                            <a:srgbClr val="5F497A"/>
                          </a:solidFill>
                          <a:effectLst/>
                          <a:latin typeface="Calibri"/>
                          <a:cs typeface="Times New Roman"/>
                        </a:rPr>
                        <a:t> </a:t>
                      </a:r>
                      <a:endParaRPr lang="en-US" sz="1100">
                        <a:effectLst/>
                        <a:latin typeface="Calibri"/>
                        <a:cs typeface="Times New Roman"/>
                      </a:endParaRPr>
                    </a:p>
                    <a:p>
                      <a:pPr marL="342900" lvl="0" indent="-342900" algn="l">
                        <a:lnSpc>
                          <a:spcPct val="115000"/>
                        </a:lnSpc>
                        <a:spcBef>
                          <a:spcPts val="0"/>
                        </a:spcBef>
                        <a:spcAft>
                          <a:spcPts val="1000"/>
                        </a:spcAft>
                        <a:buFont typeface="Symbol"/>
                        <a:buChar char=""/>
                      </a:pPr>
                      <a:r>
                        <a:rPr lang="en-US" sz="1100" i="1">
                          <a:effectLst/>
                          <a:latin typeface="Calibri"/>
                          <a:cs typeface="Times New Roman"/>
                        </a:rPr>
                        <a:t>Life Science:  </a:t>
                      </a:r>
                      <a:r>
                        <a:rPr lang="en-US" sz="1100">
                          <a:effectLst/>
                          <a:latin typeface="Calibri"/>
                          <a:cs typeface="Times New Roman"/>
                        </a:rPr>
                        <a:t>Environmental changes can be positive, neutral or detrimental (formerly in 5</a:t>
                      </a:r>
                      <a:r>
                        <a:rPr lang="en-US" sz="1100" baseline="30000">
                          <a:effectLst/>
                          <a:latin typeface="Calibri"/>
                          <a:cs typeface="Times New Roman"/>
                        </a:rPr>
                        <a:t>th</a:t>
                      </a:r>
                      <a:r>
                        <a:rPr lang="en-US" sz="1100">
                          <a:effectLst/>
                          <a:latin typeface="Calibri"/>
                          <a:cs typeface="Times New Roman"/>
                        </a:rPr>
                        <a:t> grade).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lgn="l">
                        <a:lnSpc>
                          <a:spcPct val="115000"/>
                        </a:lnSpc>
                        <a:spcBef>
                          <a:spcPts val="0"/>
                        </a:spcBef>
                        <a:spcAft>
                          <a:spcPts val="1000"/>
                        </a:spcAft>
                        <a:buFont typeface="Symbol"/>
                        <a:buChar char=""/>
                      </a:pPr>
                      <a:r>
                        <a:rPr lang="en-US" sz="1100" i="1" dirty="0">
                          <a:effectLst/>
                          <a:latin typeface="Calibri"/>
                          <a:cs typeface="Times New Roman"/>
                        </a:rPr>
                        <a:t>Earth and Space Sciences:</a:t>
                      </a:r>
                      <a:r>
                        <a:rPr lang="en-US" sz="1100" dirty="0">
                          <a:effectLst/>
                          <a:latin typeface="Calibri"/>
                          <a:cs typeface="Times New Roman"/>
                        </a:rPr>
                        <a:t>  Geologic processes that affect the surface of Earth, including landform formation.</a:t>
                      </a:r>
                    </a:p>
                    <a:p>
                      <a:pPr marL="342900" lvl="0" indent="-342900" algn="l">
                        <a:lnSpc>
                          <a:spcPct val="115000"/>
                        </a:lnSpc>
                        <a:spcBef>
                          <a:spcPts val="0"/>
                        </a:spcBef>
                        <a:spcAft>
                          <a:spcPts val="1000"/>
                        </a:spcAft>
                        <a:buFont typeface="Symbol"/>
                        <a:buChar char=""/>
                      </a:pPr>
                      <a:r>
                        <a:rPr lang="en-US" sz="1100" i="1" dirty="0">
                          <a:effectLst/>
                          <a:latin typeface="Calibri"/>
                          <a:cs typeface="Times New Roman"/>
                        </a:rPr>
                        <a:t>Life Science:</a:t>
                      </a:r>
                      <a:r>
                        <a:rPr lang="en-US" sz="1100" dirty="0">
                          <a:effectLst/>
                          <a:latin typeface="Calibri"/>
                          <a:cs typeface="Times New Roman"/>
                        </a:rPr>
                        <a:t>  Fossils, the environment, and extinction.</a:t>
                      </a:r>
                    </a:p>
                    <a:p>
                      <a:pPr marL="342900" lvl="0" indent="-342900" algn="l">
                        <a:lnSpc>
                          <a:spcPct val="115000"/>
                        </a:lnSpc>
                        <a:spcBef>
                          <a:spcPts val="0"/>
                        </a:spcBef>
                        <a:spcAft>
                          <a:spcPts val="1000"/>
                        </a:spcAft>
                        <a:buFont typeface="Symbol"/>
                        <a:buChar char=""/>
                      </a:pPr>
                      <a:r>
                        <a:rPr lang="en-US" sz="1100" i="1" dirty="0">
                          <a:effectLst/>
                          <a:latin typeface="Calibri"/>
                          <a:cs typeface="Times New Roman"/>
                        </a:rPr>
                        <a:t>Physical Science:  </a:t>
                      </a:r>
                      <a:r>
                        <a:rPr lang="en-US" sz="1100" dirty="0">
                          <a:effectLst/>
                          <a:latin typeface="Calibri"/>
                          <a:cs typeface="Times New Roman"/>
                        </a:rPr>
                        <a:t>The temperature of objects can be changed.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lgn="l">
                        <a:lnSpc>
                          <a:spcPct val="115000"/>
                        </a:lnSpc>
                        <a:spcBef>
                          <a:spcPts val="0"/>
                        </a:spcBef>
                        <a:spcAft>
                          <a:spcPts val="1000"/>
                        </a:spcAft>
                        <a:buFont typeface="Symbol"/>
                        <a:buChar char=""/>
                      </a:pPr>
                      <a:r>
                        <a:rPr lang="en-US" sz="1100" i="1" dirty="0">
                          <a:effectLst/>
                          <a:latin typeface="Calibri"/>
                          <a:cs typeface="Times New Roman"/>
                        </a:rPr>
                        <a:t>Earth and Space Sciences</a:t>
                      </a:r>
                      <a:r>
                        <a:rPr lang="en-US" sz="1100" dirty="0">
                          <a:effectLst/>
                          <a:latin typeface="Calibri"/>
                          <a:cs typeface="Times New Roman"/>
                        </a:rPr>
                        <a:t>:  Weather changes that occur over a period of time (now in grades K-2).</a:t>
                      </a:r>
                    </a:p>
                    <a:p>
                      <a:pPr marL="342900" lvl="0" indent="-342900" algn="l">
                        <a:lnSpc>
                          <a:spcPct val="115000"/>
                        </a:lnSpc>
                        <a:spcBef>
                          <a:spcPts val="0"/>
                        </a:spcBef>
                        <a:spcAft>
                          <a:spcPts val="1000"/>
                        </a:spcAft>
                        <a:buFont typeface="Symbol"/>
                        <a:buChar char=""/>
                      </a:pPr>
                      <a:r>
                        <a:rPr lang="en-US" sz="1100" i="1" dirty="0">
                          <a:effectLst/>
                          <a:latin typeface="Calibri"/>
                          <a:cs typeface="Times New Roman"/>
                        </a:rPr>
                        <a:t>Life Science</a:t>
                      </a:r>
                      <a:r>
                        <a:rPr lang="en-US" sz="1100" dirty="0">
                          <a:effectLst/>
                          <a:latin typeface="Calibri"/>
                          <a:cs typeface="Times New Roman"/>
                        </a:rPr>
                        <a:t>:  Life cycles of plants (now in 3</a:t>
                      </a:r>
                      <a:r>
                        <a:rPr lang="en-US" sz="1100" baseline="30000" dirty="0">
                          <a:effectLst/>
                          <a:latin typeface="Calibri"/>
                          <a:cs typeface="Times New Roman"/>
                        </a:rPr>
                        <a:t>rd</a:t>
                      </a:r>
                      <a:r>
                        <a:rPr lang="en-US" sz="1100" dirty="0">
                          <a:effectLst/>
                          <a:latin typeface="Calibri"/>
                          <a:cs typeface="Times New Roman"/>
                        </a:rPr>
                        <a:t> grade).</a:t>
                      </a:r>
                    </a:p>
                    <a:p>
                      <a:pPr marL="342900" lvl="0" indent="-342900" algn="l">
                        <a:lnSpc>
                          <a:spcPct val="115000"/>
                        </a:lnSpc>
                        <a:spcBef>
                          <a:spcPts val="0"/>
                        </a:spcBef>
                        <a:spcAft>
                          <a:spcPts val="1000"/>
                        </a:spcAft>
                        <a:buFont typeface="Symbol"/>
                        <a:buChar char=""/>
                      </a:pPr>
                      <a:r>
                        <a:rPr lang="en-US" sz="1100" i="1" dirty="0">
                          <a:effectLst/>
                          <a:latin typeface="Calibri"/>
                          <a:cs typeface="Times New Roman"/>
                        </a:rPr>
                        <a:t>Life Science:  </a:t>
                      </a:r>
                      <a:r>
                        <a:rPr lang="en-US" sz="1100" dirty="0">
                          <a:effectLst/>
                          <a:latin typeface="Calibri"/>
                          <a:cs typeface="Times New Roman"/>
                        </a:rPr>
                        <a:t>Plant structures, classification, and function (now in 3</a:t>
                      </a:r>
                      <a:r>
                        <a:rPr lang="en-US" sz="1100" baseline="30000" dirty="0">
                          <a:effectLst/>
                          <a:latin typeface="Calibri"/>
                          <a:cs typeface="Times New Roman"/>
                        </a:rPr>
                        <a:t>rd</a:t>
                      </a:r>
                      <a:r>
                        <a:rPr lang="en-US" sz="1100" dirty="0">
                          <a:effectLst/>
                          <a:latin typeface="Calibri"/>
                          <a:cs typeface="Times New Roman"/>
                        </a:rPr>
                        <a:t> grade).</a:t>
                      </a:r>
                    </a:p>
                    <a:p>
                      <a:pPr marL="342900" lvl="0" indent="-342900" algn="l">
                        <a:lnSpc>
                          <a:spcPct val="115000"/>
                        </a:lnSpc>
                        <a:spcBef>
                          <a:spcPts val="0"/>
                        </a:spcBef>
                        <a:spcAft>
                          <a:spcPts val="1000"/>
                        </a:spcAft>
                        <a:buFont typeface="Symbol"/>
                        <a:buChar char=""/>
                      </a:pPr>
                      <a:r>
                        <a:rPr lang="en-US" sz="1100" i="1" dirty="0">
                          <a:effectLst/>
                          <a:latin typeface="Calibri"/>
                          <a:cs typeface="Times New Roman"/>
                        </a:rPr>
                        <a:t>Physical Science: </a:t>
                      </a:r>
                      <a:r>
                        <a:rPr lang="en-US" sz="1100" dirty="0">
                          <a:effectLst/>
                          <a:latin typeface="Calibri"/>
                          <a:cs typeface="Times New Roman"/>
                        </a:rPr>
                        <a:t>Changes can be classified as chemical or physical.</a:t>
                      </a:r>
                    </a:p>
                    <a:p>
                      <a:pPr marL="342900" lvl="0" indent="-342900" algn="l">
                        <a:lnSpc>
                          <a:spcPct val="115000"/>
                        </a:lnSpc>
                        <a:spcBef>
                          <a:spcPts val="0"/>
                        </a:spcBef>
                        <a:spcAft>
                          <a:spcPts val="1000"/>
                        </a:spcAft>
                        <a:buFont typeface="Symbol"/>
                        <a:buChar char=""/>
                      </a:pPr>
                      <a:r>
                        <a:rPr lang="en-US" sz="1100" i="1" dirty="0">
                          <a:effectLst/>
                          <a:latin typeface="Calibri"/>
                          <a:cs typeface="Times New Roman"/>
                        </a:rPr>
                        <a:t>Physical Science.</a:t>
                      </a:r>
                      <a:r>
                        <a:rPr lang="en-US" sz="1100" dirty="0">
                          <a:effectLst/>
                          <a:latin typeface="Calibri"/>
                          <a:cs typeface="Times New Roman"/>
                        </a:rPr>
                        <a:t>  Objects can be described by the properties of materials from which they are made (now in Kindergarten and 1</a:t>
                      </a:r>
                      <a:r>
                        <a:rPr lang="en-US" sz="1100" baseline="30000" dirty="0">
                          <a:effectLst/>
                          <a:latin typeface="Calibri"/>
                          <a:cs typeface="Times New Roman"/>
                        </a:rPr>
                        <a:t>st</a:t>
                      </a:r>
                      <a:r>
                        <a:rPr lang="en-US" sz="1100" dirty="0">
                          <a:effectLst/>
                          <a:latin typeface="Calibri"/>
                          <a:cs typeface="Times New Roman"/>
                        </a:rPr>
                        <a:t> grade).  </a:t>
                      </a:r>
                    </a:p>
                    <a:p>
                      <a:pPr marL="342900" lvl="0" indent="-342900" algn="l">
                        <a:lnSpc>
                          <a:spcPct val="115000"/>
                        </a:lnSpc>
                        <a:spcBef>
                          <a:spcPts val="0"/>
                        </a:spcBef>
                        <a:spcAft>
                          <a:spcPts val="1000"/>
                        </a:spcAft>
                        <a:buFont typeface="Symbol"/>
                        <a:buChar char=""/>
                      </a:pPr>
                      <a:r>
                        <a:rPr lang="en-US" sz="1100" i="1" dirty="0">
                          <a:effectLst/>
                          <a:latin typeface="Calibri"/>
                          <a:cs typeface="Times New Roman"/>
                        </a:rPr>
                        <a:t>Physical Science:</a:t>
                      </a:r>
                      <a:r>
                        <a:rPr lang="en-US" sz="1100" dirty="0">
                          <a:effectLst/>
                          <a:latin typeface="Calibri"/>
                          <a:cs typeface="Times New Roman"/>
                        </a:rPr>
                        <a:t>  Matter has different states with different properties (now in 3</a:t>
                      </a:r>
                      <a:r>
                        <a:rPr lang="en-US" sz="1100" baseline="30000" dirty="0">
                          <a:effectLst/>
                          <a:latin typeface="Calibri"/>
                          <a:cs typeface="Times New Roman"/>
                        </a:rPr>
                        <a:t>rd</a:t>
                      </a:r>
                      <a:r>
                        <a:rPr lang="en-US" sz="1100" dirty="0">
                          <a:effectLst/>
                          <a:latin typeface="Calibri"/>
                          <a:cs typeface="Times New Roman"/>
                        </a:rPr>
                        <a:t> grade).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0" name="Rectangle 3"/>
          <p:cNvSpPr>
            <a:spLocks noChangeArrowheads="1"/>
          </p:cNvSpPr>
          <p:nvPr/>
        </p:nvSpPr>
        <p:spPr bwMode="auto">
          <a:xfrm>
            <a:off x="3886200" y="1066800"/>
            <a:ext cx="1158481"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0" rIns="91440" bIns="0" numCol="1" anchor="ctr" anchorCtr="0" compatLnSpc="1">
            <a:prstTxWarp prst="textNoShape">
              <a:avLst/>
            </a:prstTxWarp>
            <a:spAutoFit/>
          </a:bodyPr>
          <a:lstStyle/>
          <a:p>
            <a:pPr algn="ctr" fontAlgn="base">
              <a:spcBef>
                <a:spcPct val="0"/>
              </a:spcBef>
              <a:spcAft>
                <a:spcPct val="0"/>
              </a:spcAft>
            </a:pPr>
            <a:r>
              <a:rPr lang="en-US" sz="1400" b="1" dirty="0">
                <a:solidFill>
                  <a:prstClr val="black"/>
                </a:solidFill>
                <a:ea typeface="Times New Roman" pitchFamily="18" charset="0"/>
                <a:cs typeface="Times New Roman" pitchFamily="18" charset="0"/>
              </a:rPr>
              <a:t>4</a:t>
            </a:r>
            <a:r>
              <a:rPr lang="en-US" sz="1400" b="1" baseline="30000" dirty="0">
                <a:solidFill>
                  <a:prstClr val="black"/>
                </a:solidFill>
                <a:ea typeface="Times New Roman" pitchFamily="18" charset="0"/>
                <a:cs typeface="Times New Roman" pitchFamily="18" charset="0"/>
              </a:rPr>
              <a:t>th</a:t>
            </a:r>
            <a:r>
              <a:rPr lang="en-US" sz="1400" b="1" dirty="0">
                <a:solidFill>
                  <a:prstClr val="black"/>
                </a:solidFill>
                <a:ea typeface="Times New Roman" pitchFamily="18" charset="0"/>
                <a:cs typeface="Times New Roman" pitchFamily="18" charset="0"/>
              </a:rPr>
              <a:t>Grade</a:t>
            </a:r>
            <a:endParaRPr lang="en-US" sz="1400" dirty="0">
              <a:solidFill>
                <a:prstClr val="black"/>
              </a:solidFill>
              <a:latin typeface="Arial" pitchFamily="34" charset="0"/>
              <a:cs typeface="Arial" pitchFamily="34" charset="0"/>
            </a:endParaRPr>
          </a:p>
        </p:txBody>
      </p:sp>
      <p:sp>
        <p:nvSpPr>
          <p:cNvPr id="2" name="TextBox 1"/>
          <p:cNvSpPr txBox="1"/>
          <p:nvPr/>
        </p:nvSpPr>
        <p:spPr>
          <a:xfrm>
            <a:off x="6649051" y="6254234"/>
            <a:ext cx="2183611" cy="369332"/>
          </a:xfrm>
          <a:prstGeom prst="rect">
            <a:avLst/>
          </a:prstGeom>
          <a:noFill/>
        </p:spPr>
        <p:txBody>
          <a:bodyPr wrap="none" rtlCol="0">
            <a:spAutoFit/>
          </a:bodyPr>
          <a:lstStyle/>
          <a:p>
            <a:r>
              <a:rPr lang="en-US" dirty="0" smtClean="0"/>
              <a:t>Comparative Analysis</a:t>
            </a:r>
            <a:endParaRPr lang="en-US" dirty="0"/>
          </a:p>
        </p:txBody>
      </p:sp>
    </p:spTree>
    <p:extLst>
      <p:ext uri="{BB962C8B-B14F-4D97-AF65-F5344CB8AC3E}">
        <p14:creationId xmlns:p14="http://schemas.microsoft.com/office/powerpoint/2010/main" val="990035462"/>
      </p:ext>
    </p:extLst>
  </p:cSld>
  <p:clrMapOvr>
    <a:masterClrMapping/>
  </p:clrMapOvr>
  <p:timing>
    <p:tnLst>
      <p:par>
        <p:cTn xmlns:p14="http://schemas.microsoft.com/office/powerpoint/2010/mai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Box 2"/>
          <p:cNvSpPr txBox="1">
            <a:spLocks noChangeArrowheads="1"/>
          </p:cNvSpPr>
          <p:nvPr/>
        </p:nvSpPr>
        <p:spPr bwMode="auto">
          <a:xfrm>
            <a:off x="0" y="152401"/>
            <a:ext cx="9144000" cy="1415772"/>
          </a:xfrm>
          <a:prstGeom prst="rect">
            <a:avLst/>
          </a:prstGeom>
          <a:noFill/>
          <a:ln w="9525">
            <a:noFill/>
            <a:miter lim="800000"/>
            <a:headEnd/>
            <a:tailEnd/>
          </a:ln>
        </p:spPr>
        <p:txBody>
          <a:bodyPr wrap="square">
            <a:spAutoFit/>
          </a:bodyPr>
          <a:lstStyle/>
          <a:p>
            <a:r>
              <a:rPr lang="en-US" sz="2800" b="1" dirty="0">
                <a:solidFill>
                  <a:srgbClr val="0070C0"/>
                </a:solidFill>
              </a:rPr>
              <a:t>The Revised Science Standards </a:t>
            </a:r>
          </a:p>
          <a:p>
            <a:r>
              <a:rPr lang="en-US" sz="2800" b="1" dirty="0">
                <a:solidFill>
                  <a:srgbClr val="0070C0"/>
                </a:solidFill>
              </a:rPr>
              <a:t>and Model Curriculum:</a:t>
            </a:r>
          </a:p>
          <a:p>
            <a:endParaRPr lang="en-US" sz="3000" b="1" dirty="0">
              <a:solidFill>
                <a:prstClr val="black"/>
              </a:solidFill>
            </a:endParaRPr>
          </a:p>
        </p:txBody>
      </p:sp>
      <p:sp>
        <p:nvSpPr>
          <p:cNvPr id="12291" name="TextBox 4"/>
          <p:cNvSpPr txBox="1">
            <a:spLocks noChangeArrowheads="1"/>
          </p:cNvSpPr>
          <p:nvPr/>
        </p:nvSpPr>
        <p:spPr bwMode="auto">
          <a:xfrm>
            <a:off x="0" y="1143000"/>
            <a:ext cx="9144000" cy="6309420"/>
          </a:xfrm>
          <a:prstGeom prst="rect">
            <a:avLst/>
          </a:prstGeom>
          <a:noFill/>
          <a:ln w="9525">
            <a:noFill/>
            <a:miter lim="800000"/>
            <a:headEnd/>
            <a:tailEnd/>
          </a:ln>
        </p:spPr>
        <p:txBody>
          <a:bodyPr>
            <a:spAutoFit/>
          </a:bodyPr>
          <a:lstStyle/>
          <a:p>
            <a:endParaRPr lang="en-US" sz="2800" dirty="0">
              <a:solidFill>
                <a:prstClr val="black"/>
              </a:solidFill>
            </a:endParaRPr>
          </a:p>
          <a:p>
            <a:pPr>
              <a:buFont typeface="Arial" charset="0"/>
              <a:buChar char="•"/>
            </a:pPr>
            <a:r>
              <a:rPr lang="en-US" sz="2600" b="1" dirty="0">
                <a:solidFill>
                  <a:prstClr val="black"/>
                </a:solidFill>
                <a:latin typeface="Cambria" pitchFamily="18" charset="0"/>
              </a:rPr>
              <a:t>Contain content statements, content </a:t>
            </a:r>
          </a:p>
          <a:p>
            <a:r>
              <a:rPr lang="en-US" sz="2600" b="1" dirty="0">
                <a:solidFill>
                  <a:prstClr val="black"/>
                </a:solidFill>
                <a:latin typeface="Cambria" pitchFamily="18" charset="0"/>
              </a:rPr>
              <a:t>limits, elaborations, expectations for </a:t>
            </a:r>
          </a:p>
          <a:p>
            <a:r>
              <a:rPr lang="en-US" sz="2600" b="1" dirty="0">
                <a:solidFill>
                  <a:prstClr val="black"/>
                </a:solidFill>
                <a:latin typeface="Cambria" pitchFamily="18" charset="0"/>
              </a:rPr>
              <a:t>learning with cognitive levels;</a:t>
            </a:r>
          </a:p>
          <a:p>
            <a:endParaRPr lang="en-US" sz="2600" b="1" dirty="0">
              <a:solidFill>
                <a:prstClr val="black"/>
              </a:solidFill>
              <a:latin typeface="Cambria" pitchFamily="18" charset="0"/>
            </a:endParaRPr>
          </a:p>
          <a:p>
            <a:pPr>
              <a:buFont typeface="Arial" charset="0"/>
              <a:buChar char="•"/>
            </a:pPr>
            <a:r>
              <a:rPr lang="en-US" sz="2600" b="1" dirty="0">
                <a:solidFill>
                  <a:prstClr val="black"/>
                </a:solidFill>
                <a:latin typeface="Cambria" pitchFamily="18" charset="0"/>
              </a:rPr>
              <a:t>Embed </a:t>
            </a:r>
            <a:r>
              <a:rPr lang="en-US" sz="2600" b="1" dirty="0" smtClean="0">
                <a:solidFill>
                  <a:prstClr val="black"/>
                </a:solidFill>
                <a:latin typeface="Cambria" pitchFamily="18" charset="0"/>
              </a:rPr>
              <a:t>science practices, </a:t>
            </a:r>
            <a:r>
              <a:rPr lang="en-US" sz="2600" b="1" dirty="0">
                <a:solidFill>
                  <a:prstClr val="black"/>
                </a:solidFill>
                <a:latin typeface="Cambria" pitchFamily="18" charset="0"/>
              </a:rPr>
              <a:t>engineering and technological </a:t>
            </a:r>
            <a:r>
              <a:rPr lang="en-US" sz="2600" b="1" dirty="0" smtClean="0">
                <a:solidFill>
                  <a:prstClr val="black"/>
                </a:solidFill>
                <a:latin typeface="Cambria" pitchFamily="18" charset="0"/>
              </a:rPr>
              <a:t>design with </a:t>
            </a:r>
            <a:r>
              <a:rPr lang="en-US" sz="2600" b="1" dirty="0">
                <a:solidFill>
                  <a:prstClr val="black"/>
                </a:solidFill>
                <a:latin typeface="Cambria" pitchFamily="18" charset="0"/>
              </a:rPr>
              <a:t>content;</a:t>
            </a:r>
          </a:p>
          <a:p>
            <a:pPr>
              <a:buFont typeface="Arial" charset="0"/>
              <a:buChar char="•"/>
            </a:pPr>
            <a:endParaRPr lang="en-US" sz="2600" b="1" dirty="0">
              <a:solidFill>
                <a:prstClr val="black"/>
              </a:solidFill>
              <a:latin typeface="Cambria" pitchFamily="18" charset="0"/>
            </a:endParaRPr>
          </a:p>
          <a:p>
            <a:pPr>
              <a:buFont typeface="Arial" charset="0"/>
              <a:buChar char="•"/>
            </a:pPr>
            <a:r>
              <a:rPr lang="en-US" sz="2600" b="1" dirty="0">
                <a:solidFill>
                  <a:prstClr val="black"/>
                </a:solidFill>
                <a:latin typeface="Cambria" pitchFamily="18" charset="0"/>
              </a:rPr>
              <a:t>Provide teaching strategies and resources</a:t>
            </a:r>
          </a:p>
          <a:p>
            <a:r>
              <a:rPr lang="en-US" sz="2600" b="1" dirty="0">
                <a:solidFill>
                  <a:prstClr val="black"/>
                </a:solidFill>
                <a:latin typeface="Cambria" pitchFamily="18" charset="0"/>
              </a:rPr>
              <a:t>to encourage a strong connection to</a:t>
            </a:r>
          </a:p>
          <a:p>
            <a:r>
              <a:rPr lang="en-US" sz="2600" b="1" dirty="0">
                <a:solidFill>
                  <a:prstClr val="black"/>
                </a:solidFill>
                <a:latin typeface="Cambria" pitchFamily="18" charset="0"/>
              </a:rPr>
              <a:t>the real world and teaching through</a:t>
            </a:r>
          </a:p>
          <a:p>
            <a:r>
              <a:rPr lang="en-US" sz="2600" b="1" dirty="0">
                <a:solidFill>
                  <a:prstClr val="black"/>
                </a:solidFill>
                <a:latin typeface="Cambria" pitchFamily="18" charset="0"/>
              </a:rPr>
              <a:t>inquiry.</a:t>
            </a:r>
          </a:p>
          <a:p>
            <a:endParaRPr lang="en-US" sz="3000" dirty="0">
              <a:solidFill>
                <a:prstClr val="black"/>
              </a:solidFill>
            </a:endParaRPr>
          </a:p>
          <a:p>
            <a:endParaRPr lang="en-US" sz="3000" dirty="0">
              <a:solidFill>
                <a:prstClr val="black"/>
              </a:solidFill>
            </a:endParaRPr>
          </a:p>
          <a:p>
            <a:endParaRPr lang="en-US" sz="3000" dirty="0">
              <a:solidFill>
                <a:prstClr val="black"/>
              </a:solidFill>
            </a:endParaRPr>
          </a:p>
        </p:txBody>
      </p:sp>
      <p:pic>
        <p:nvPicPr>
          <p:cNvPr id="12292" name="Picture 5" descr="http://t0.gstatic.com/images?q=tbn:ANd9GcRXKpPK4bUEJZV3V5Ydi6LCGcKVJZgGuMRvTGCk7hViF3BsvujvlA"/>
          <p:cNvPicPr>
            <a:picLocks noChangeAspect="1" noChangeArrowheads="1"/>
          </p:cNvPicPr>
          <p:nvPr/>
        </p:nvPicPr>
        <p:blipFill>
          <a:blip r:embed="rId3" cstate="print"/>
          <a:srcRect/>
          <a:stretch>
            <a:fillRect/>
          </a:stretch>
        </p:blipFill>
        <p:spPr bwMode="auto">
          <a:xfrm>
            <a:off x="5819611" y="304800"/>
            <a:ext cx="3095789" cy="2590800"/>
          </a:xfrm>
          <a:prstGeom prst="rect">
            <a:avLst/>
          </a:prstGeom>
          <a:noFill/>
          <a:ln w="9525">
            <a:noFill/>
            <a:miter lim="800000"/>
            <a:headEnd/>
            <a:tailEnd/>
          </a:ln>
        </p:spPr>
      </p:pic>
      <p:pic>
        <p:nvPicPr>
          <p:cNvPr id="12293" name="Picture 7" descr="http://t3.gstatic.com/images?q=tbn:ANd9GcTKG_aqKfYgFqTw_o00JdsgqoK1k6xPoWz7Z0Iqg6A_iRnUi41bGA"/>
          <p:cNvPicPr>
            <a:picLocks noChangeAspect="1" noChangeArrowheads="1"/>
          </p:cNvPicPr>
          <p:nvPr/>
        </p:nvPicPr>
        <p:blipFill>
          <a:blip r:embed="rId4" cstate="print"/>
          <a:srcRect/>
          <a:stretch>
            <a:fillRect/>
          </a:stretch>
        </p:blipFill>
        <p:spPr bwMode="auto">
          <a:xfrm>
            <a:off x="6629400" y="4038600"/>
            <a:ext cx="2111375" cy="2667000"/>
          </a:xfrm>
          <a:prstGeom prst="rect">
            <a:avLst/>
          </a:prstGeom>
          <a:noFill/>
          <a:ln w="9525">
            <a:noFill/>
            <a:miter lim="800000"/>
            <a:headEnd/>
            <a:tailEnd/>
          </a:ln>
        </p:spPr>
      </p:pic>
    </p:spTree>
    <p:extLst>
      <p:ext uri="{BB962C8B-B14F-4D97-AF65-F5344CB8AC3E}">
        <p14:creationId xmlns:p14="http://schemas.microsoft.com/office/powerpoint/2010/main" val="3387406894"/>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676275" y="638175"/>
            <a:ext cx="7772400" cy="1371600"/>
          </a:xfrm>
        </p:spPr>
        <p:txBody>
          <a:bodyPr/>
          <a:lstStyle/>
          <a:p>
            <a:pPr eaLnBrk="1" hangingPunct="1"/>
            <a:r>
              <a:rPr lang="en-US" b="1" smtClean="0">
                <a:solidFill>
                  <a:srgbClr val="CC0000"/>
                </a:solidFill>
              </a:rPr>
              <a:t>Ohio Core and Science</a:t>
            </a:r>
            <a:r>
              <a:rPr lang="en-US" sz="2400" b="1" smtClean="0">
                <a:solidFill>
                  <a:srgbClr val="CC0000"/>
                </a:solidFill>
              </a:rPr>
              <a:t/>
            </a:r>
            <a:br>
              <a:rPr lang="en-US" sz="2400" b="1" smtClean="0">
                <a:solidFill>
                  <a:srgbClr val="CC0000"/>
                </a:solidFill>
              </a:rPr>
            </a:br>
            <a:r>
              <a:rPr lang="en-US" sz="2400" smtClean="0">
                <a:solidFill>
                  <a:srgbClr val="CC0000"/>
                </a:solidFill>
              </a:rPr>
              <a:t>Am. Sub. S. B. Section 331.603 Subsection (C) (5)</a:t>
            </a:r>
          </a:p>
        </p:txBody>
      </p:sp>
      <p:sp>
        <p:nvSpPr>
          <p:cNvPr id="5123" name="Rectangle 3"/>
          <p:cNvSpPr>
            <a:spLocks noGrp="1" noChangeArrowheads="1"/>
          </p:cNvSpPr>
          <p:nvPr>
            <p:ph type="body" idx="1"/>
          </p:nvPr>
        </p:nvSpPr>
        <p:spPr>
          <a:xfrm>
            <a:off x="922338" y="2111375"/>
            <a:ext cx="7291387" cy="4025900"/>
          </a:xfrm>
        </p:spPr>
        <p:txBody>
          <a:bodyPr/>
          <a:lstStyle/>
          <a:p>
            <a:pPr marL="344488" indent="-344488" eaLnBrk="1" hangingPunct="1">
              <a:tabLst>
                <a:tab pos="344488" algn="l"/>
              </a:tabLst>
            </a:pPr>
            <a:r>
              <a:rPr lang="en-US" sz="2800" dirty="0" smtClean="0"/>
              <a:t>Physical sciences, one unit</a:t>
            </a:r>
          </a:p>
          <a:p>
            <a:pPr marL="344488" indent="-344488" eaLnBrk="1" hangingPunct="1">
              <a:tabLst>
                <a:tab pos="344488" algn="l"/>
              </a:tabLst>
            </a:pPr>
            <a:r>
              <a:rPr lang="en-US" sz="2800" dirty="0" smtClean="0"/>
              <a:t>Life sciences, one unit</a:t>
            </a:r>
          </a:p>
          <a:p>
            <a:pPr marL="344488" indent="-344488" eaLnBrk="1" hangingPunct="1">
              <a:tabLst>
                <a:tab pos="344488" algn="l"/>
              </a:tabLst>
            </a:pPr>
            <a:r>
              <a:rPr lang="en-US" sz="2800" dirty="0" smtClean="0"/>
              <a:t>Advanced study in one or more of following sciences, one unit:</a:t>
            </a:r>
          </a:p>
          <a:p>
            <a:pPr marL="973138" lvl="1" indent="-277813" eaLnBrk="1" hangingPunct="1">
              <a:tabLst>
                <a:tab pos="344488" algn="l"/>
              </a:tabLst>
            </a:pPr>
            <a:r>
              <a:rPr lang="en-US" sz="2400" dirty="0" smtClean="0"/>
              <a:t>Chemistry, physics or other physical science</a:t>
            </a:r>
          </a:p>
          <a:p>
            <a:pPr marL="973138" lvl="1" indent="-277813" eaLnBrk="1" hangingPunct="1">
              <a:tabLst>
                <a:tab pos="344488" algn="l"/>
              </a:tabLst>
            </a:pPr>
            <a:r>
              <a:rPr lang="en-US" sz="2400" dirty="0" smtClean="0"/>
              <a:t>Advanced biology or other life science</a:t>
            </a:r>
          </a:p>
          <a:p>
            <a:pPr marL="973138" lvl="1" indent="-277813" eaLnBrk="1" hangingPunct="1">
              <a:tabLst>
                <a:tab pos="344488" algn="l"/>
              </a:tabLst>
            </a:pPr>
            <a:r>
              <a:rPr lang="en-US" sz="2400" dirty="0" smtClean="0"/>
              <a:t>Astronomy, physical geology or other Earth or space science</a:t>
            </a:r>
          </a:p>
          <a:p>
            <a:pPr marL="973138" lvl="1" indent="-277813" eaLnBrk="1" hangingPunct="1">
              <a:tabLst>
                <a:tab pos="344488" algn="l"/>
              </a:tabLst>
            </a:pPr>
            <a:r>
              <a:rPr lang="en-US" sz="2400" dirty="0" smtClean="0"/>
              <a:t>Effects graduates of the Class of 2014</a:t>
            </a:r>
          </a:p>
          <a:p>
            <a:pPr marL="973138" lvl="1" indent="-277813" eaLnBrk="1" hangingPunct="1">
              <a:tabLst>
                <a:tab pos="344488" algn="l"/>
              </a:tabLst>
            </a:pPr>
            <a:endParaRPr lang="en-US" sz="2400" dirty="0" smtClean="0"/>
          </a:p>
        </p:txBody>
      </p:sp>
      <p:pic>
        <p:nvPicPr>
          <p:cNvPr id="5124" name="Picture 4" descr="C:\Program Files\Microsoft Office\MEDIA\CAGCAT10\j0301076.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21843" y="2335668"/>
            <a:ext cx="1536358" cy="1626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9071918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123">
                                            <p:txEl>
                                              <p:pRg st="0" end="0"/>
                                            </p:txEl>
                                          </p:spTgt>
                                        </p:tgtEl>
                                        <p:attrNameLst>
                                          <p:attrName>style.visibility</p:attrName>
                                        </p:attrNameLst>
                                      </p:cBhvr>
                                      <p:to>
                                        <p:strVal val="visible"/>
                                      </p:to>
                                    </p:set>
                                    <p:animEffect transition="in" filter="fade">
                                      <p:cBhvr>
                                        <p:cTn id="7" dur="1000"/>
                                        <p:tgtEl>
                                          <p:spTgt spid="5123">
                                            <p:txEl>
                                              <p:pRg st="0" end="0"/>
                                            </p:txEl>
                                          </p:spTgt>
                                        </p:tgtEl>
                                      </p:cBhvr>
                                    </p:animEffect>
                                    <p:anim calcmode="lin" valueType="num">
                                      <p:cBhvr>
                                        <p:cTn id="8" dur="1000" fill="hold"/>
                                        <p:tgtEl>
                                          <p:spTgt spid="512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12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123">
                                            <p:txEl>
                                              <p:pRg st="1" end="1"/>
                                            </p:txEl>
                                          </p:spTgt>
                                        </p:tgtEl>
                                        <p:attrNameLst>
                                          <p:attrName>style.visibility</p:attrName>
                                        </p:attrNameLst>
                                      </p:cBhvr>
                                      <p:to>
                                        <p:strVal val="visible"/>
                                      </p:to>
                                    </p:set>
                                    <p:animEffect transition="in" filter="fade">
                                      <p:cBhvr>
                                        <p:cTn id="14" dur="1000"/>
                                        <p:tgtEl>
                                          <p:spTgt spid="5123">
                                            <p:txEl>
                                              <p:pRg st="1" end="1"/>
                                            </p:txEl>
                                          </p:spTgt>
                                        </p:tgtEl>
                                      </p:cBhvr>
                                    </p:animEffect>
                                    <p:anim calcmode="lin" valueType="num">
                                      <p:cBhvr>
                                        <p:cTn id="15" dur="1000" fill="hold"/>
                                        <p:tgtEl>
                                          <p:spTgt spid="512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512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123">
                                            <p:txEl>
                                              <p:pRg st="2" end="2"/>
                                            </p:txEl>
                                          </p:spTgt>
                                        </p:tgtEl>
                                        <p:attrNameLst>
                                          <p:attrName>style.visibility</p:attrName>
                                        </p:attrNameLst>
                                      </p:cBhvr>
                                      <p:to>
                                        <p:strVal val="visible"/>
                                      </p:to>
                                    </p:set>
                                    <p:animEffect transition="in" filter="fade">
                                      <p:cBhvr>
                                        <p:cTn id="21" dur="1000"/>
                                        <p:tgtEl>
                                          <p:spTgt spid="5123">
                                            <p:txEl>
                                              <p:pRg st="2" end="2"/>
                                            </p:txEl>
                                          </p:spTgt>
                                        </p:tgtEl>
                                      </p:cBhvr>
                                    </p:animEffect>
                                    <p:anim calcmode="lin" valueType="num">
                                      <p:cBhvr>
                                        <p:cTn id="22" dur="1000" fill="hold"/>
                                        <p:tgtEl>
                                          <p:spTgt spid="512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5123">
                                            <p:txEl>
                                              <p:pRg st="2" end="2"/>
                                            </p:txEl>
                                          </p:spTgt>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5123">
                                            <p:txEl>
                                              <p:pRg st="3" end="3"/>
                                            </p:txEl>
                                          </p:spTgt>
                                        </p:tgtEl>
                                        <p:attrNameLst>
                                          <p:attrName>style.visibility</p:attrName>
                                        </p:attrNameLst>
                                      </p:cBhvr>
                                      <p:to>
                                        <p:strVal val="visible"/>
                                      </p:to>
                                    </p:set>
                                    <p:animEffect transition="in" filter="fade">
                                      <p:cBhvr>
                                        <p:cTn id="26" dur="1000"/>
                                        <p:tgtEl>
                                          <p:spTgt spid="5123">
                                            <p:txEl>
                                              <p:pRg st="3" end="3"/>
                                            </p:txEl>
                                          </p:spTgt>
                                        </p:tgtEl>
                                      </p:cBhvr>
                                    </p:animEffect>
                                    <p:anim calcmode="lin" valueType="num">
                                      <p:cBhvr>
                                        <p:cTn id="27" dur="1000" fill="hold"/>
                                        <p:tgtEl>
                                          <p:spTgt spid="5123">
                                            <p:txEl>
                                              <p:pRg st="3" end="3"/>
                                            </p:txEl>
                                          </p:spTgt>
                                        </p:tgtEl>
                                        <p:attrNameLst>
                                          <p:attrName>ppt_x</p:attrName>
                                        </p:attrNameLst>
                                      </p:cBhvr>
                                      <p:tavLst>
                                        <p:tav tm="0">
                                          <p:val>
                                            <p:strVal val="#ppt_x"/>
                                          </p:val>
                                        </p:tav>
                                        <p:tav tm="100000">
                                          <p:val>
                                            <p:strVal val="#ppt_x"/>
                                          </p:val>
                                        </p:tav>
                                      </p:tavLst>
                                    </p:anim>
                                    <p:anim calcmode="lin" valueType="num">
                                      <p:cBhvr>
                                        <p:cTn id="28" dur="1000" fill="hold"/>
                                        <p:tgtEl>
                                          <p:spTgt spid="5123">
                                            <p:txEl>
                                              <p:pRg st="3" end="3"/>
                                            </p:txEl>
                                          </p:spTgt>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5123">
                                            <p:txEl>
                                              <p:pRg st="4" end="4"/>
                                            </p:txEl>
                                          </p:spTgt>
                                        </p:tgtEl>
                                        <p:attrNameLst>
                                          <p:attrName>style.visibility</p:attrName>
                                        </p:attrNameLst>
                                      </p:cBhvr>
                                      <p:to>
                                        <p:strVal val="visible"/>
                                      </p:to>
                                    </p:set>
                                    <p:animEffect transition="in" filter="fade">
                                      <p:cBhvr>
                                        <p:cTn id="31" dur="1000"/>
                                        <p:tgtEl>
                                          <p:spTgt spid="5123">
                                            <p:txEl>
                                              <p:pRg st="4" end="4"/>
                                            </p:txEl>
                                          </p:spTgt>
                                        </p:tgtEl>
                                      </p:cBhvr>
                                    </p:animEffect>
                                    <p:anim calcmode="lin" valueType="num">
                                      <p:cBhvr>
                                        <p:cTn id="32" dur="1000" fill="hold"/>
                                        <p:tgtEl>
                                          <p:spTgt spid="5123">
                                            <p:txEl>
                                              <p:pRg st="4" end="4"/>
                                            </p:txEl>
                                          </p:spTgt>
                                        </p:tgtEl>
                                        <p:attrNameLst>
                                          <p:attrName>ppt_x</p:attrName>
                                        </p:attrNameLst>
                                      </p:cBhvr>
                                      <p:tavLst>
                                        <p:tav tm="0">
                                          <p:val>
                                            <p:strVal val="#ppt_x"/>
                                          </p:val>
                                        </p:tav>
                                        <p:tav tm="100000">
                                          <p:val>
                                            <p:strVal val="#ppt_x"/>
                                          </p:val>
                                        </p:tav>
                                      </p:tavLst>
                                    </p:anim>
                                    <p:anim calcmode="lin" valueType="num">
                                      <p:cBhvr>
                                        <p:cTn id="33" dur="1000" fill="hold"/>
                                        <p:tgtEl>
                                          <p:spTgt spid="5123">
                                            <p:txEl>
                                              <p:pRg st="4" end="4"/>
                                            </p:txEl>
                                          </p:spTgt>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5123">
                                            <p:txEl>
                                              <p:pRg st="5" end="5"/>
                                            </p:txEl>
                                          </p:spTgt>
                                        </p:tgtEl>
                                        <p:attrNameLst>
                                          <p:attrName>style.visibility</p:attrName>
                                        </p:attrNameLst>
                                      </p:cBhvr>
                                      <p:to>
                                        <p:strVal val="visible"/>
                                      </p:to>
                                    </p:set>
                                    <p:animEffect transition="in" filter="fade">
                                      <p:cBhvr>
                                        <p:cTn id="36" dur="1000"/>
                                        <p:tgtEl>
                                          <p:spTgt spid="5123">
                                            <p:txEl>
                                              <p:pRg st="5" end="5"/>
                                            </p:txEl>
                                          </p:spTgt>
                                        </p:tgtEl>
                                      </p:cBhvr>
                                    </p:animEffect>
                                    <p:anim calcmode="lin" valueType="num">
                                      <p:cBhvr>
                                        <p:cTn id="37" dur="1000" fill="hold"/>
                                        <p:tgtEl>
                                          <p:spTgt spid="5123">
                                            <p:txEl>
                                              <p:pRg st="5" end="5"/>
                                            </p:txEl>
                                          </p:spTgt>
                                        </p:tgtEl>
                                        <p:attrNameLst>
                                          <p:attrName>ppt_x</p:attrName>
                                        </p:attrNameLst>
                                      </p:cBhvr>
                                      <p:tavLst>
                                        <p:tav tm="0">
                                          <p:val>
                                            <p:strVal val="#ppt_x"/>
                                          </p:val>
                                        </p:tav>
                                        <p:tav tm="100000">
                                          <p:val>
                                            <p:strVal val="#ppt_x"/>
                                          </p:val>
                                        </p:tav>
                                      </p:tavLst>
                                    </p:anim>
                                    <p:anim calcmode="lin" valueType="num">
                                      <p:cBhvr>
                                        <p:cTn id="38" dur="1000" fill="hold"/>
                                        <p:tgtEl>
                                          <p:spTgt spid="5123">
                                            <p:txEl>
                                              <p:pRg st="5" end="5"/>
                                            </p:txEl>
                                          </p:spTgt>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5123">
                                            <p:txEl>
                                              <p:pRg st="6" end="6"/>
                                            </p:txEl>
                                          </p:spTgt>
                                        </p:tgtEl>
                                        <p:attrNameLst>
                                          <p:attrName>style.visibility</p:attrName>
                                        </p:attrNameLst>
                                      </p:cBhvr>
                                      <p:to>
                                        <p:strVal val="visible"/>
                                      </p:to>
                                    </p:set>
                                    <p:animEffect transition="in" filter="fade">
                                      <p:cBhvr>
                                        <p:cTn id="41" dur="1000"/>
                                        <p:tgtEl>
                                          <p:spTgt spid="5123">
                                            <p:txEl>
                                              <p:pRg st="6" end="6"/>
                                            </p:txEl>
                                          </p:spTgt>
                                        </p:tgtEl>
                                      </p:cBhvr>
                                    </p:animEffect>
                                    <p:anim calcmode="lin" valueType="num">
                                      <p:cBhvr>
                                        <p:cTn id="42" dur="1000" fill="hold"/>
                                        <p:tgtEl>
                                          <p:spTgt spid="5123">
                                            <p:txEl>
                                              <p:pRg st="6" end="6"/>
                                            </p:txEl>
                                          </p:spTgt>
                                        </p:tgtEl>
                                        <p:attrNameLst>
                                          <p:attrName>ppt_x</p:attrName>
                                        </p:attrNameLst>
                                      </p:cBhvr>
                                      <p:tavLst>
                                        <p:tav tm="0">
                                          <p:val>
                                            <p:strVal val="#ppt_x"/>
                                          </p:val>
                                        </p:tav>
                                        <p:tav tm="100000">
                                          <p:val>
                                            <p:strVal val="#ppt_x"/>
                                          </p:val>
                                        </p:tav>
                                      </p:tavLst>
                                    </p:anim>
                                    <p:anim calcmode="lin" valueType="num">
                                      <p:cBhvr>
                                        <p:cTn id="43" dur="1000" fill="hold"/>
                                        <p:tgtEl>
                                          <p:spTgt spid="512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build="p"/>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Box 1"/>
          <p:cNvSpPr txBox="1">
            <a:spLocks noChangeArrowheads="1"/>
          </p:cNvSpPr>
          <p:nvPr/>
        </p:nvSpPr>
        <p:spPr bwMode="auto">
          <a:xfrm>
            <a:off x="152400" y="152400"/>
            <a:ext cx="6629400" cy="1077218"/>
          </a:xfrm>
          <a:prstGeom prst="rect">
            <a:avLst/>
          </a:prstGeom>
          <a:noFill/>
          <a:ln w="9525">
            <a:noFill/>
            <a:miter lim="800000"/>
            <a:headEnd/>
            <a:tailEnd/>
          </a:ln>
        </p:spPr>
        <p:txBody>
          <a:bodyPr>
            <a:spAutoFit/>
          </a:bodyPr>
          <a:lstStyle/>
          <a:p>
            <a:pPr algn="ctr"/>
            <a:r>
              <a:rPr lang="en-US" sz="3200" b="1" dirty="0">
                <a:solidFill>
                  <a:srgbClr val="0070C0"/>
                </a:solidFill>
              </a:rPr>
              <a:t>What can be done in the </a:t>
            </a:r>
          </a:p>
          <a:p>
            <a:pPr algn="ctr"/>
            <a:r>
              <a:rPr lang="en-US" sz="3200" b="1" dirty="0">
                <a:solidFill>
                  <a:srgbClr val="0070C0"/>
                </a:solidFill>
              </a:rPr>
              <a:t>short term?</a:t>
            </a:r>
          </a:p>
        </p:txBody>
      </p:sp>
      <p:pic>
        <p:nvPicPr>
          <p:cNvPr id="13315" name="Picture 8" descr="flag2.JPG"/>
          <p:cNvPicPr>
            <a:picLocks noChangeAspect="1"/>
          </p:cNvPicPr>
          <p:nvPr/>
        </p:nvPicPr>
        <p:blipFill>
          <a:blip r:embed="rId3" cstate="print"/>
          <a:srcRect/>
          <a:stretch>
            <a:fillRect/>
          </a:stretch>
        </p:blipFill>
        <p:spPr bwMode="auto">
          <a:xfrm>
            <a:off x="228600" y="838200"/>
            <a:ext cx="1752600" cy="3014870"/>
          </a:xfrm>
          <a:prstGeom prst="rect">
            <a:avLst/>
          </a:prstGeom>
          <a:noFill/>
          <a:ln w="9525">
            <a:noFill/>
            <a:miter lim="800000"/>
            <a:headEnd/>
            <a:tailEnd/>
          </a:ln>
        </p:spPr>
      </p:pic>
      <p:pic>
        <p:nvPicPr>
          <p:cNvPr id="13316" name="Picture 5" descr="CROSSECTION.jpg"/>
          <p:cNvPicPr>
            <a:picLocks noChangeAspect="1"/>
          </p:cNvPicPr>
          <p:nvPr/>
        </p:nvPicPr>
        <p:blipFill>
          <a:blip r:embed="rId4" cstate="print"/>
          <a:srcRect/>
          <a:stretch>
            <a:fillRect/>
          </a:stretch>
        </p:blipFill>
        <p:spPr bwMode="auto">
          <a:xfrm>
            <a:off x="6095999" y="0"/>
            <a:ext cx="3048001" cy="1572173"/>
          </a:xfrm>
          <a:prstGeom prst="rect">
            <a:avLst/>
          </a:prstGeom>
          <a:noFill/>
          <a:ln w="9525">
            <a:noFill/>
            <a:miter lim="800000"/>
            <a:headEnd/>
            <a:tailEnd/>
          </a:ln>
        </p:spPr>
      </p:pic>
      <p:sp>
        <p:nvSpPr>
          <p:cNvPr id="13317" name="TextBox 9"/>
          <p:cNvSpPr txBox="1">
            <a:spLocks noChangeArrowheads="1"/>
          </p:cNvSpPr>
          <p:nvPr/>
        </p:nvSpPr>
        <p:spPr bwMode="auto">
          <a:xfrm>
            <a:off x="2057400" y="1600200"/>
            <a:ext cx="7086600" cy="4832092"/>
          </a:xfrm>
          <a:prstGeom prst="rect">
            <a:avLst/>
          </a:prstGeom>
          <a:noFill/>
          <a:ln w="9525">
            <a:noFill/>
            <a:miter lim="800000"/>
            <a:headEnd/>
            <a:tailEnd/>
          </a:ln>
        </p:spPr>
        <p:txBody>
          <a:bodyPr wrap="square">
            <a:spAutoFit/>
          </a:bodyPr>
          <a:lstStyle/>
          <a:p>
            <a:pPr>
              <a:buFont typeface="Arial" charset="0"/>
              <a:buChar char="•"/>
            </a:pPr>
            <a:r>
              <a:rPr lang="en-US" sz="2800" b="1" dirty="0">
                <a:solidFill>
                  <a:prstClr val="black"/>
                </a:solidFill>
                <a:latin typeface="Cambria" pitchFamily="18" charset="0"/>
              </a:rPr>
              <a:t>Become familiar with the revised standards and model curriculum</a:t>
            </a:r>
          </a:p>
          <a:p>
            <a:pPr>
              <a:buFont typeface="Arial" charset="0"/>
              <a:buChar char="•"/>
            </a:pPr>
            <a:endParaRPr lang="en-US" sz="2800" b="1" dirty="0">
              <a:solidFill>
                <a:prstClr val="black"/>
              </a:solidFill>
              <a:latin typeface="Cambria" pitchFamily="18" charset="0"/>
            </a:endParaRPr>
          </a:p>
          <a:p>
            <a:pPr>
              <a:buFont typeface="Arial" charset="0"/>
              <a:buChar char="•"/>
            </a:pPr>
            <a:r>
              <a:rPr lang="en-US" sz="2800" b="1" dirty="0">
                <a:solidFill>
                  <a:prstClr val="black"/>
                </a:solidFill>
                <a:latin typeface="Cambria" pitchFamily="18" charset="0"/>
              </a:rPr>
              <a:t>Try some of the model curriculum strategies or examples that align with what is currently being taught</a:t>
            </a:r>
          </a:p>
          <a:p>
            <a:pPr>
              <a:buFont typeface="Arial" charset="0"/>
              <a:buChar char="•"/>
            </a:pPr>
            <a:endParaRPr lang="en-US" sz="2800" b="1" dirty="0">
              <a:solidFill>
                <a:prstClr val="black"/>
              </a:solidFill>
              <a:latin typeface="Cambria" pitchFamily="18" charset="0"/>
            </a:endParaRPr>
          </a:p>
          <a:p>
            <a:pPr>
              <a:buFont typeface="Arial" charset="0"/>
              <a:buChar char="•"/>
            </a:pPr>
            <a:r>
              <a:rPr lang="en-US" sz="2800" b="1" dirty="0">
                <a:solidFill>
                  <a:prstClr val="black"/>
                </a:solidFill>
                <a:latin typeface="Cambria" pitchFamily="18" charset="0"/>
              </a:rPr>
              <a:t>Teach science at depth, </a:t>
            </a:r>
            <a:r>
              <a:rPr lang="en-US" sz="2800" b="1" dirty="0" smtClean="0">
                <a:solidFill>
                  <a:prstClr val="black"/>
                </a:solidFill>
                <a:latin typeface="Cambria" pitchFamily="18" charset="0"/>
              </a:rPr>
              <a:t>using science practices</a:t>
            </a:r>
            <a:endParaRPr lang="en-US" sz="2800" b="1" dirty="0">
              <a:solidFill>
                <a:prstClr val="black"/>
              </a:solidFill>
              <a:latin typeface="Cambria" pitchFamily="18" charset="0"/>
            </a:endParaRPr>
          </a:p>
          <a:p>
            <a:pPr>
              <a:buFont typeface="Arial" charset="0"/>
              <a:buChar char="•"/>
            </a:pPr>
            <a:endParaRPr lang="en-US" sz="2800" b="1" dirty="0">
              <a:solidFill>
                <a:prstClr val="black"/>
              </a:solidFill>
              <a:latin typeface="Cambria" pitchFamily="18" charset="0"/>
            </a:endParaRPr>
          </a:p>
          <a:p>
            <a:pPr>
              <a:buFont typeface="Arial" charset="0"/>
              <a:buChar char="•"/>
            </a:pPr>
            <a:r>
              <a:rPr lang="en-US" sz="2800" b="1" dirty="0">
                <a:solidFill>
                  <a:prstClr val="black"/>
                </a:solidFill>
                <a:latin typeface="Cambria" pitchFamily="18" charset="0"/>
              </a:rPr>
              <a:t>Connect science to the real world </a:t>
            </a:r>
          </a:p>
        </p:txBody>
      </p:sp>
      <p:pic>
        <p:nvPicPr>
          <p:cNvPr id="13318" name="Picture 3" descr="bloodroot-arboretum.jpg"/>
          <p:cNvPicPr>
            <a:picLocks noChangeAspect="1"/>
          </p:cNvPicPr>
          <p:nvPr/>
        </p:nvPicPr>
        <p:blipFill>
          <a:blip r:embed="rId5" cstate="print"/>
          <a:srcRect/>
          <a:stretch>
            <a:fillRect/>
          </a:stretch>
        </p:blipFill>
        <p:spPr bwMode="auto">
          <a:xfrm>
            <a:off x="228600" y="4191000"/>
            <a:ext cx="1828800" cy="2057400"/>
          </a:xfrm>
          <a:prstGeom prst="rect">
            <a:avLst/>
          </a:prstGeom>
          <a:noFill/>
          <a:ln w="9525">
            <a:noFill/>
            <a:miter lim="800000"/>
            <a:headEnd/>
            <a:tailEnd/>
          </a:ln>
        </p:spPr>
      </p:pic>
    </p:spTree>
    <p:extLst>
      <p:ext uri="{BB962C8B-B14F-4D97-AF65-F5344CB8AC3E}">
        <p14:creationId xmlns:p14="http://schemas.microsoft.com/office/powerpoint/2010/main" val="523104854"/>
      </p:ext>
    </p:extLst>
  </p:cSld>
  <p:clrMapOvr>
    <a:masterClrMapping/>
  </p:clrMapOvr>
  <p:timing>
    <p:tnLst>
      <p:par>
        <p:cTn xmlns:p14="http://schemas.microsoft.com/office/powerpoint/2010/mai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00846" y="228600"/>
            <a:ext cx="7184979" cy="1569660"/>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4800" b="1" i="0" u="none" strike="noStrike" kern="1200" cap="all" spc="0" baseline="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Science Resource </a:t>
            </a:r>
          </a:p>
          <a:p>
            <a:pPr algn="ctr"/>
            <a:r>
              <a:rPr lang="en-US" sz="4800" b="1" i="0" u="none" strike="noStrike" kern="1200" cap="all" spc="0" baseline="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Materials Filter </a:t>
            </a:r>
            <a:endParaRPr lang="en-US" sz="48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5" name="TextBox 4"/>
          <p:cNvSpPr txBox="1"/>
          <p:nvPr/>
        </p:nvSpPr>
        <p:spPr>
          <a:xfrm>
            <a:off x="403438" y="2514600"/>
            <a:ext cx="8463920" cy="3539430"/>
          </a:xfrm>
          <a:prstGeom prst="rect">
            <a:avLst/>
          </a:prstGeom>
          <a:noFill/>
        </p:spPr>
        <p:txBody>
          <a:bodyPr wrap="none" rtlCol="0">
            <a:spAutoFit/>
          </a:bodyPr>
          <a:lstStyle/>
          <a:p>
            <a:r>
              <a:rPr lang="en-US" sz="2800" dirty="0" smtClean="0">
                <a:latin typeface="Cambria" pitchFamily="18" charset="0"/>
              </a:rPr>
              <a:t>Tool to determine alignment addressing the following:</a:t>
            </a:r>
          </a:p>
          <a:p>
            <a:pPr marL="457200" indent="-457200">
              <a:buFont typeface="Arial" pitchFamily="34" charset="0"/>
              <a:buChar char="•"/>
            </a:pPr>
            <a:r>
              <a:rPr lang="en-US" sz="2800" dirty="0">
                <a:latin typeface="Cambria" pitchFamily="18" charset="0"/>
              </a:rPr>
              <a:t>Content identified in State and National </a:t>
            </a:r>
            <a:r>
              <a:rPr lang="en-US" sz="2800" dirty="0" smtClean="0">
                <a:latin typeface="Cambria" pitchFamily="18" charset="0"/>
              </a:rPr>
              <a:t>documents</a:t>
            </a:r>
          </a:p>
          <a:p>
            <a:pPr marL="285750" indent="-285750">
              <a:buFont typeface="Arial" pitchFamily="34" charset="0"/>
              <a:buChar char="•"/>
            </a:pPr>
            <a:r>
              <a:rPr lang="en-US" sz="2800" dirty="0" smtClean="0">
                <a:latin typeface="Cambria" pitchFamily="18" charset="0"/>
              </a:rPr>
              <a:t>   Supports </a:t>
            </a:r>
            <a:r>
              <a:rPr lang="en-US" sz="2800" dirty="0">
                <a:latin typeface="Cambria" pitchFamily="18" charset="0"/>
              </a:rPr>
              <a:t>Scientific Inquiry </a:t>
            </a:r>
          </a:p>
          <a:p>
            <a:r>
              <a:rPr lang="en-US" sz="2800" dirty="0">
                <a:latin typeface="Cambria" pitchFamily="18" charset="0"/>
              </a:rPr>
              <a:t>      and </a:t>
            </a:r>
            <a:r>
              <a:rPr lang="en-US" sz="2800" dirty="0" smtClean="0">
                <a:latin typeface="Cambria" pitchFamily="18" charset="0"/>
              </a:rPr>
              <a:t>Investigation</a:t>
            </a:r>
          </a:p>
          <a:p>
            <a:pPr marL="285750" indent="-285750">
              <a:buFont typeface="Arial" pitchFamily="34" charset="0"/>
              <a:buChar char="•"/>
            </a:pPr>
            <a:r>
              <a:rPr lang="en-US" sz="2800" dirty="0" smtClean="0">
                <a:latin typeface="Cambria" pitchFamily="18" charset="0"/>
              </a:rPr>
              <a:t>   Grade level appropriateness</a:t>
            </a:r>
          </a:p>
          <a:p>
            <a:pPr marL="285750" indent="-285750">
              <a:buFont typeface="Arial" pitchFamily="34" charset="0"/>
              <a:buChar char="•"/>
            </a:pPr>
            <a:r>
              <a:rPr lang="en-US" sz="2800" dirty="0" smtClean="0">
                <a:latin typeface="Cambria" pitchFamily="18" charset="0"/>
              </a:rPr>
              <a:t>   Accuracy and Reliability</a:t>
            </a:r>
          </a:p>
          <a:p>
            <a:pPr marL="285750" indent="-285750">
              <a:buFont typeface="Arial" pitchFamily="34" charset="0"/>
              <a:buChar char="•"/>
            </a:pPr>
            <a:r>
              <a:rPr lang="en-US" sz="2800" dirty="0" smtClean="0">
                <a:latin typeface="Cambria" pitchFamily="18" charset="0"/>
              </a:rPr>
              <a:t>   Depth of Knowledge</a:t>
            </a:r>
          </a:p>
          <a:p>
            <a:pPr marL="285750" indent="-285750">
              <a:buFont typeface="Arial" pitchFamily="34" charset="0"/>
              <a:buChar char="•"/>
            </a:pPr>
            <a:r>
              <a:rPr lang="en-US" sz="2800" dirty="0" smtClean="0">
                <a:latin typeface="Cambria" pitchFamily="18" charset="0"/>
              </a:rPr>
              <a:t>   </a:t>
            </a:r>
            <a:endParaRPr lang="en-US" dirty="0"/>
          </a:p>
        </p:txBody>
      </p:sp>
      <p:pic>
        <p:nvPicPr>
          <p:cNvPr id="15367" name="Picture 7" descr="C:\Users\cathy.holmes\AppData\Local\Microsoft\Windows\Temporary Internet Files\Content.IE5\MM9UEVPA\MP900439541[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38358" y="4419600"/>
            <a:ext cx="3429000" cy="22566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0809758"/>
      </p:ext>
    </p:extLst>
  </p:cSld>
  <p:clrMapOvr>
    <a:masterClrMapping/>
  </p:clrMapOvr>
  <p:timing>
    <p:tnLst>
      <p:par>
        <p:cTn xmlns:p14="http://schemas.microsoft.com/office/powerpoint/2010/mai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cathy.holmes\AppData\Local\Microsoft\Windows\Temporary Internet Files\Content.IE5\MM9UEVPA\MC900022569[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62599" y="2286000"/>
            <a:ext cx="3084905" cy="3538723"/>
          </a:xfrm>
          <a:prstGeom prst="rect">
            <a:avLst/>
          </a:prstGeom>
          <a:noFill/>
          <a:extLst>
            <a:ext uri="{909E8E84-426E-40dd-AFC4-6F175D3DCCD1}">
              <a14:hiddenFill xmlns:a14="http://schemas.microsoft.com/office/drawing/2010/main">
                <a:solidFill>
                  <a:srgbClr val="FFFFFF"/>
                </a:solidFill>
              </a14:hiddenFill>
            </a:ext>
          </a:extLst>
        </p:spPr>
      </p:pic>
      <p:pic>
        <p:nvPicPr>
          <p:cNvPr id="9219" name="Picture 3" descr="C:\Users\cathy.holmes\AppData\Local\Microsoft\Windows\Temporary Internet Files\Content.IE5\PJ11HSAB\MC900134551[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28800" y="1358138"/>
            <a:ext cx="3909588" cy="44475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12616041"/>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676275" y="695325"/>
            <a:ext cx="7772400" cy="1262063"/>
          </a:xfrm>
        </p:spPr>
        <p:txBody>
          <a:bodyPr/>
          <a:lstStyle/>
          <a:p>
            <a:pPr eaLnBrk="1" hangingPunct="1"/>
            <a:r>
              <a:rPr lang="en-US" b="1" smtClean="0">
                <a:solidFill>
                  <a:srgbClr val="CC0000"/>
                </a:solidFill>
              </a:rPr>
              <a:t>Ohio Core and Science</a:t>
            </a:r>
            <a:r>
              <a:rPr lang="en-US" sz="2400" b="1" smtClean="0">
                <a:solidFill>
                  <a:srgbClr val="CC0000"/>
                </a:solidFill>
              </a:rPr>
              <a:t/>
            </a:r>
            <a:br>
              <a:rPr lang="en-US" sz="2400" b="1" smtClean="0">
                <a:solidFill>
                  <a:srgbClr val="CC0000"/>
                </a:solidFill>
              </a:rPr>
            </a:br>
            <a:r>
              <a:rPr lang="en-US" sz="2400" smtClean="0">
                <a:solidFill>
                  <a:srgbClr val="CC0000"/>
                </a:solidFill>
              </a:rPr>
              <a:t>Am. Sub. S. B. Section 331.603 Subsection (C) (5)</a:t>
            </a:r>
            <a:endParaRPr lang="en-US" sz="3600" smtClean="0">
              <a:solidFill>
                <a:srgbClr val="CC0000"/>
              </a:solidFill>
            </a:endParaRPr>
          </a:p>
        </p:txBody>
      </p:sp>
      <p:sp>
        <p:nvSpPr>
          <p:cNvPr id="4099" name="Rectangle 3"/>
          <p:cNvSpPr>
            <a:spLocks noGrp="1" noChangeArrowheads="1"/>
          </p:cNvSpPr>
          <p:nvPr>
            <p:ph type="body" idx="1"/>
          </p:nvPr>
        </p:nvSpPr>
        <p:spPr>
          <a:xfrm>
            <a:off x="1236663" y="2103438"/>
            <a:ext cx="7007225" cy="2854325"/>
          </a:xfrm>
        </p:spPr>
        <p:txBody>
          <a:bodyPr/>
          <a:lstStyle/>
          <a:p>
            <a:pPr marL="0" indent="1588" eaLnBrk="1" hangingPunct="1">
              <a:buFontTx/>
              <a:buNone/>
            </a:pPr>
            <a:r>
              <a:rPr lang="en-US" sz="2800" smtClean="0"/>
              <a:t>Science, three units with inquiry-based laboratory experience that engages students in asking valid scientific questions and gathering and analyzing information which shall include the following or their equivalent:</a:t>
            </a:r>
          </a:p>
        </p:txBody>
      </p:sp>
      <p:pic>
        <p:nvPicPr>
          <p:cNvPr id="4100" name="Picture 5" descr="C:\Users\kimberly.mullen\AppData\Local\Microsoft\Windows\Temporary Internet Files\Content.IE5\NJBSM97D\MC900441715[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3000" y="4327525"/>
            <a:ext cx="2209800"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71806489"/>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a:xfrm>
            <a:off x="609600" y="228600"/>
            <a:ext cx="7924800" cy="909638"/>
          </a:xfrm>
        </p:spPr>
        <p:txBody>
          <a:bodyPr/>
          <a:lstStyle/>
          <a:p>
            <a:pPr eaLnBrk="1" hangingPunct="1"/>
            <a:r>
              <a:rPr lang="en-US" sz="4000" smtClean="0"/>
              <a:t>Highly Rated Lessons</a:t>
            </a:r>
          </a:p>
        </p:txBody>
      </p:sp>
      <p:graphicFrame>
        <p:nvGraphicFramePr>
          <p:cNvPr id="1026" name="Object 2"/>
          <p:cNvGraphicFramePr>
            <a:graphicFrameLocks noGrp="1" noChangeAspect="1"/>
          </p:cNvGraphicFramePr>
          <p:nvPr>
            <p:ph idx="1"/>
          </p:nvPr>
        </p:nvGraphicFramePr>
        <p:xfrm>
          <a:off x="0" y="990600"/>
          <a:ext cx="9144000" cy="5257800"/>
        </p:xfrm>
        <a:graphic>
          <a:graphicData uri="http://schemas.openxmlformats.org/presentationml/2006/ole">
            <mc:AlternateContent xmlns:mc="http://schemas.openxmlformats.org/markup-compatibility/2006">
              <mc:Choice xmlns:v="urn:schemas-microsoft-com:vml" Requires="v">
                <p:oleObj spid="_x0000_s8267" name="Chart" r:id="rId4" imgW="10375900" imgH="5397500" progId="MSGraph.Chart.8">
                  <p:embed followColorScheme="full"/>
                </p:oleObj>
              </mc:Choice>
              <mc:Fallback>
                <p:oleObj name="Chart" r:id="rId4" imgW="10375900" imgH="5397500" progId="MSGraph.Chart.8">
                  <p:embed followColorScheme="full"/>
                  <p:pic>
                    <p:nvPicPr>
                      <p:cNvPr id="0" name="Picture 66"/>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990600"/>
                        <a:ext cx="9144000" cy="52578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497920180"/>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theme/_rels/theme3.xml.rels><?xml version="1.0" encoding="UTF-8" standalone="yes"?>
<Relationships xmlns="http://schemas.openxmlformats.org/package/2006/relationships"><Relationship Id="rId1" Type="http://schemas.openxmlformats.org/officeDocument/2006/relationships/image" Target="../media/image2.jpeg"/></Relationships>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Blank Presentation">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Origin">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ヒラギノ角ゴ Pro W3" pitchFamily="1"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ヒラギノ角ゴ Pro W3" pitchFamily="1"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Spec_Ed">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ppt/theme/theme4.xml><?xml version="1.0" encoding="utf-8"?>
<a:theme xmlns:a="http://schemas.openxmlformats.org/drawingml/2006/main" name="4_Custom Design">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Origin">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PowerPoint1">
  <a:themeElements>
    <a:clrScheme name="PowerPoint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owerPoint1">
      <a:majorFont>
        <a:latin typeface="Arial"/>
        <a:ea typeface="ヒラギノ角ゴ Pro W3"/>
        <a:cs typeface=""/>
      </a:majorFont>
      <a:minorFont>
        <a:latin typeface="Arial"/>
        <a:ea typeface="ヒラギノ角ゴ Pro W3"/>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ヒラギノ角ゴ Pro W3" pitchFamily="1"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ヒラギノ角ゴ Pro W3" pitchFamily="1" charset="-128"/>
          </a:defRPr>
        </a:defPPr>
      </a:lstStyle>
    </a:lnDef>
  </a:objectDefaults>
  <a:extraClrSchemeLst>
    <a:extraClrScheme>
      <a:clrScheme name="PowerPoint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owerPoint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owerPoint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owerPoint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owerPoint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owerPoint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owerPoint1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owerPoint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owerPoint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owerPoint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owerPoint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owerPoint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2992</TotalTime>
  <Words>11275</Words>
  <Application>Microsoft Macintosh PowerPoint</Application>
  <PresentationFormat>On-screen Show (4:3)</PresentationFormat>
  <Paragraphs>898</Paragraphs>
  <Slides>72</Slides>
  <Notes>72</Notes>
  <HiddenSlides>8</HiddenSlides>
  <MMClips>0</MMClips>
  <ScaleCrop>false</ScaleCrop>
  <HeadingPairs>
    <vt:vector size="6" baseType="variant">
      <vt:variant>
        <vt:lpstr>Theme</vt:lpstr>
      </vt:variant>
      <vt:variant>
        <vt:i4>7</vt:i4>
      </vt:variant>
      <vt:variant>
        <vt:lpstr>Embedded OLE Servers</vt:lpstr>
      </vt:variant>
      <vt:variant>
        <vt:i4>3</vt:i4>
      </vt:variant>
      <vt:variant>
        <vt:lpstr>Slide Titles</vt:lpstr>
      </vt:variant>
      <vt:variant>
        <vt:i4>72</vt:i4>
      </vt:variant>
    </vt:vector>
  </HeadingPairs>
  <TitlesOfParts>
    <vt:vector size="82" baseType="lpstr">
      <vt:lpstr>Office Theme</vt:lpstr>
      <vt:lpstr>2_Blank Presentation</vt:lpstr>
      <vt:lpstr>Spec_Ed</vt:lpstr>
      <vt:lpstr>4_Custom Design</vt:lpstr>
      <vt:lpstr>1_Office Theme</vt:lpstr>
      <vt:lpstr>2_Office Theme</vt:lpstr>
      <vt:lpstr>PowerPoint1</vt:lpstr>
      <vt:lpstr>Document</vt:lpstr>
      <vt:lpstr>Acrobat Document</vt:lpstr>
      <vt:lpstr>Chart</vt:lpstr>
      <vt:lpstr>PowerPoint Presentation</vt:lpstr>
      <vt:lpstr>Vision for Science Education</vt:lpstr>
      <vt:lpstr>PowerPoint Presentation</vt:lpstr>
      <vt:lpstr>What should students proficient in science be expected to do? *</vt:lpstr>
      <vt:lpstr>Are Ohio Students  Ready for College?</vt:lpstr>
      <vt:lpstr>Jobs Will Require More Education &amp; Training</vt:lpstr>
      <vt:lpstr>Ohio Core and Science Am. Sub. S. B. Section 331.603 Subsection (C) (5)</vt:lpstr>
      <vt:lpstr>Ohio Core and Science Am. Sub. S. B. Section 331.603 Subsection (C) (5)</vt:lpstr>
      <vt:lpstr>Highly Rated Lessons</vt:lpstr>
      <vt:lpstr>PowerPoint Presentation</vt:lpstr>
      <vt:lpstr>Incorporating Science Practices in the Classroom</vt:lpstr>
      <vt:lpstr>PowerPoint Presentation</vt:lpstr>
      <vt:lpstr>Pendulums</vt:lpstr>
      <vt:lpstr>PowerPoint Presentation</vt:lpstr>
      <vt:lpstr>Brainstorm</vt:lpstr>
      <vt:lpstr>Brainstorm</vt:lpstr>
      <vt:lpstr>Brainstorm</vt:lpstr>
      <vt:lpstr>Brainstorm</vt:lpstr>
      <vt:lpstr>Variables</vt:lpstr>
      <vt:lpstr>Variables</vt:lpstr>
      <vt:lpstr>Control</vt:lpstr>
      <vt:lpstr>Control</vt:lpstr>
      <vt:lpstr>Question</vt:lpstr>
      <vt:lpstr>Question</vt:lpstr>
      <vt:lpstr>Hypothesis</vt:lpstr>
      <vt:lpstr>Hypothesis</vt:lpstr>
      <vt:lpstr>Diagram</vt:lpstr>
      <vt:lpstr>Share</vt:lpstr>
      <vt:lpstr>RERUN</vt:lpstr>
      <vt:lpstr>PowerPoint Presentation</vt:lpstr>
      <vt:lpstr>Group Share</vt:lpstr>
      <vt:lpstr>RERUN</vt:lpstr>
      <vt:lpstr>Results and Explanations</vt:lpstr>
      <vt:lpstr>The most effective learning activities . . .</vt:lpstr>
      <vt:lpstr>Explanations from Physicists</vt:lpstr>
      <vt:lpstr>Where can this fit in  the curriculum?</vt:lpstr>
      <vt:lpstr>Grade 7 Physical Science</vt:lpstr>
      <vt:lpstr>Extension for traditional pendulum activities</vt:lpstr>
      <vt:lpstr>PowerPoint Presentation</vt:lpstr>
      <vt:lpstr>PowerPoint Presentation</vt:lpstr>
      <vt:lpstr>PowerPoint Presentation</vt:lpstr>
      <vt:lpstr>PowerPoint Presentation</vt:lpstr>
      <vt:lpstr>PowerPoint Presentation</vt:lpstr>
      <vt:lpstr>Goals of the Revised Standards and Model Curricula</vt:lpstr>
      <vt:lpstr>One piece of an  integrated whole:</vt:lpstr>
      <vt:lpstr>PowerPoint Presentation</vt:lpstr>
      <vt:lpstr>PowerPoint Presentation</vt:lpstr>
      <vt:lpstr>PowerPoint Presentation</vt:lpstr>
      <vt:lpstr>PowerPoint Presentation</vt:lpstr>
      <vt:lpstr>Let’s Take A Closer Look</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Eye of Integration</vt:lpstr>
      <vt:lpstr>PowerPoint Presentation</vt:lpstr>
      <vt:lpstr>PowerPoint Presentation</vt:lpstr>
      <vt:lpstr>PowerPoint Presentation</vt:lpstr>
      <vt:lpstr>Where Can Teachers Go For More Information?</vt:lpstr>
      <vt:lpstr>PowerPoint Presentation</vt:lpstr>
      <vt:lpstr>PowerPoint Presentation</vt:lpstr>
      <vt:lpstr>PowerPoint Presentation</vt:lpstr>
      <vt:lpstr>PowerPoint Presentation</vt:lpstr>
      <vt:lpstr>PowerPoint Presentation</vt:lpstr>
    </vt:vector>
  </TitlesOfParts>
  <Company>Ohio Department of Education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cathy.holmes</dc:creator>
  <cp:lastModifiedBy>Jodi J. Haney</cp:lastModifiedBy>
  <cp:revision>117</cp:revision>
  <cp:lastPrinted>2011-09-27T15:01:59Z</cp:lastPrinted>
  <dcterms:created xsi:type="dcterms:W3CDTF">2011-10-07T12:14:41Z</dcterms:created>
  <dcterms:modified xsi:type="dcterms:W3CDTF">2012-02-26T13:50:06Z</dcterms:modified>
</cp:coreProperties>
</file>